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sldIdLst>
    <p:sldId id="256" r:id="rId2"/>
    <p:sldId id="257" r:id="rId3"/>
    <p:sldId id="270" r:id="rId4"/>
    <p:sldId id="274" r:id="rId5"/>
    <p:sldId id="279" r:id="rId6"/>
    <p:sldId id="272" r:id="rId7"/>
    <p:sldId id="277" r:id="rId8"/>
    <p:sldId id="275" r:id="rId9"/>
    <p:sldId id="278" r:id="rId10"/>
    <p:sldId id="280" r:id="rId11"/>
    <p:sldId id="276" r:id="rId12"/>
    <p:sldId id="282" r:id="rId13"/>
    <p:sldId id="290" r:id="rId14"/>
    <p:sldId id="303" r:id="rId15"/>
    <p:sldId id="281" r:id="rId16"/>
    <p:sldId id="268" r:id="rId17"/>
    <p:sldId id="260" r:id="rId18"/>
    <p:sldId id="297" r:id="rId19"/>
    <p:sldId id="259" r:id="rId20"/>
    <p:sldId id="299" r:id="rId21"/>
    <p:sldId id="298" r:id="rId22"/>
    <p:sldId id="300" r:id="rId23"/>
    <p:sldId id="266" r:id="rId24"/>
    <p:sldId id="261" r:id="rId25"/>
    <p:sldId id="263" r:id="rId26"/>
    <p:sldId id="264" r:id="rId27"/>
    <p:sldId id="265" r:id="rId28"/>
    <p:sldId id="283" r:id="rId29"/>
    <p:sldId id="285" r:id="rId30"/>
    <p:sldId id="287" r:id="rId31"/>
    <p:sldId id="286" r:id="rId32"/>
    <p:sldId id="288" r:id="rId33"/>
    <p:sldId id="301" r:id="rId34"/>
    <p:sldId id="309" r:id="rId35"/>
    <p:sldId id="289" r:id="rId36"/>
    <p:sldId id="304" r:id="rId37"/>
    <p:sldId id="293" r:id="rId38"/>
    <p:sldId id="294" r:id="rId39"/>
    <p:sldId id="295" r:id="rId40"/>
    <p:sldId id="302" r:id="rId41"/>
    <p:sldId id="305" r:id="rId42"/>
    <p:sldId id="306" r:id="rId43"/>
    <p:sldId id="296" r:id="rId44"/>
    <p:sldId id="311" r:id="rId45"/>
    <p:sldId id="31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6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12B365E-E7E5-486F-BAE7-22958233CFD8}" type="datetimeFigureOut">
              <a:rPr lang="fr-FR" smtClean="0"/>
              <a:t>24/11/2020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3C0D3A-48BD-4262-9D3F-2B3A538CDFFA}"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171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12B365E-E7E5-486F-BAE7-22958233CFD8}" type="datetimeFigureOut">
              <a:rPr lang="fr-FR" smtClean="0"/>
              <a:t>24/11/2020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3C0D3A-48BD-4262-9D3F-2B3A538CDFFA}" type="slidenum">
              <a:rPr lang="fr-FR" smtClean="0"/>
              <a:t>‹N°›</a:t>
            </a:fld>
            <a:endParaRPr lang="fr-FR"/>
          </a:p>
        </p:txBody>
      </p:sp>
    </p:spTree>
    <p:extLst>
      <p:ext uri="{BB962C8B-B14F-4D97-AF65-F5344CB8AC3E}">
        <p14:creationId xmlns:p14="http://schemas.microsoft.com/office/powerpoint/2010/main" val="3649547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12B365E-E7E5-486F-BAE7-22958233CFD8}" type="datetimeFigureOut">
              <a:rPr lang="fr-FR" smtClean="0"/>
              <a:t>24/11/2020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3C0D3A-48BD-4262-9D3F-2B3A538CDFFA}" type="slidenum">
              <a:rPr lang="fr-FR" smtClean="0"/>
              <a:t>‹N°›</a:t>
            </a:fld>
            <a:endParaRPr lang="fr-FR"/>
          </a:p>
        </p:txBody>
      </p:sp>
    </p:spTree>
    <p:extLst>
      <p:ext uri="{BB962C8B-B14F-4D97-AF65-F5344CB8AC3E}">
        <p14:creationId xmlns:p14="http://schemas.microsoft.com/office/powerpoint/2010/main" val="275056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12B365E-E7E5-486F-BAE7-22958233CFD8}" type="datetimeFigureOut">
              <a:rPr lang="fr-FR" smtClean="0"/>
              <a:t>24/11/2020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3C0D3A-48BD-4262-9D3F-2B3A538CDFFA}" type="slidenum">
              <a:rPr lang="fr-FR" smtClean="0"/>
              <a:t>‹N°›</a:t>
            </a:fld>
            <a:endParaRPr lang="fr-FR"/>
          </a:p>
        </p:txBody>
      </p:sp>
    </p:spTree>
    <p:extLst>
      <p:ext uri="{BB962C8B-B14F-4D97-AF65-F5344CB8AC3E}">
        <p14:creationId xmlns:p14="http://schemas.microsoft.com/office/powerpoint/2010/main" val="130393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12B365E-E7E5-486F-BAE7-22958233CFD8}" type="datetimeFigureOut">
              <a:rPr lang="fr-FR" smtClean="0"/>
              <a:t>24/11/2020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3C0D3A-48BD-4262-9D3F-2B3A538CDFFA}"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46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12B365E-E7E5-486F-BAE7-22958233CFD8}" type="datetimeFigureOut">
              <a:rPr lang="fr-FR" smtClean="0"/>
              <a:t>24/11/2020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73C0D3A-48BD-4262-9D3F-2B3A538CDFFA}" type="slidenum">
              <a:rPr lang="fr-FR" smtClean="0"/>
              <a:t>‹N°›</a:t>
            </a:fld>
            <a:endParaRPr lang="fr-FR"/>
          </a:p>
        </p:txBody>
      </p:sp>
    </p:spTree>
    <p:extLst>
      <p:ext uri="{BB962C8B-B14F-4D97-AF65-F5344CB8AC3E}">
        <p14:creationId xmlns:p14="http://schemas.microsoft.com/office/powerpoint/2010/main" val="390140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12B365E-E7E5-486F-BAE7-22958233CFD8}" type="datetimeFigureOut">
              <a:rPr lang="fr-FR" smtClean="0"/>
              <a:t>24/11/2020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73C0D3A-48BD-4262-9D3F-2B3A538CDFFA}" type="slidenum">
              <a:rPr lang="fr-FR" smtClean="0"/>
              <a:t>‹N°›</a:t>
            </a:fld>
            <a:endParaRPr lang="fr-FR"/>
          </a:p>
        </p:txBody>
      </p:sp>
    </p:spTree>
    <p:extLst>
      <p:ext uri="{BB962C8B-B14F-4D97-AF65-F5344CB8AC3E}">
        <p14:creationId xmlns:p14="http://schemas.microsoft.com/office/powerpoint/2010/main" val="2400167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12B365E-E7E5-486F-BAE7-22958233CFD8}" type="datetimeFigureOut">
              <a:rPr lang="fr-FR" smtClean="0"/>
              <a:t>24/11/2020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73C0D3A-48BD-4262-9D3F-2B3A538CDFFA}" type="slidenum">
              <a:rPr lang="fr-FR" smtClean="0"/>
              <a:t>‹N°›</a:t>
            </a:fld>
            <a:endParaRPr lang="fr-FR"/>
          </a:p>
        </p:txBody>
      </p:sp>
    </p:spTree>
    <p:extLst>
      <p:ext uri="{BB962C8B-B14F-4D97-AF65-F5344CB8AC3E}">
        <p14:creationId xmlns:p14="http://schemas.microsoft.com/office/powerpoint/2010/main" val="212115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12B365E-E7E5-486F-BAE7-22958233CFD8}" type="datetimeFigureOut">
              <a:rPr lang="fr-FR" smtClean="0"/>
              <a:t>24/11/2020</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473C0D3A-48BD-4262-9D3F-2B3A538CDFFA}" type="slidenum">
              <a:rPr lang="fr-FR" smtClean="0"/>
              <a:t>‹N°›</a:t>
            </a:fld>
            <a:endParaRPr lang="fr-FR"/>
          </a:p>
        </p:txBody>
      </p:sp>
    </p:spTree>
    <p:extLst>
      <p:ext uri="{BB962C8B-B14F-4D97-AF65-F5344CB8AC3E}">
        <p14:creationId xmlns:p14="http://schemas.microsoft.com/office/powerpoint/2010/main" val="1846419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12B365E-E7E5-486F-BAE7-22958233CFD8}" type="datetimeFigureOut">
              <a:rPr lang="fr-FR" smtClean="0"/>
              <a:t>24/11/2020</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3C0D3A-48BD-4262-9D3F-2B3A538CDFFA}" type="slidenum">
              <a:rPr lang="fr-FR" smtClean="0"/>
              <a:t>‹N°›</a:t>
            </a:fld>
            <a:endParaRPr lang="fr-FR"/>
          </a:p>
        </p:txBody>
      </p:sp>
    </p:spTree>
    <p:extLst>
      <p:ext uri="{BB962C8B-B14F-4D97-AF65-F5344CB8AC3E}">
        <p14:creationId xmlns:p14="http://schemas.microsoft.com/office/powerpoint/2010/main" val="2957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12B365E-E7E5-486F-BAE7-22958233CFD8}" type="datetimeFigureOut">
              <a:rPr lang="fr-FR" smtClean="0"/>
              <a:t>24/11/2020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73C0D3A-48BD-4262-9D3F-2B3A538CDFFA}" type="slidenum">
              <a:rPr lang="fr-FR" smtClean="0"/>
              <a:t>‹N°›</a:t>
            </a:fld>
            <a:endParaRPr lang="fr-FR"/>
          </a:p>
        </p:txBody>
      </p:sp>
    </p:spTree>
    <p:extLst>
      <p:ext uri="{BB962C8B-B14F-4D97-AF65-F5344CB8AC3E}">
        <p14:creationId xmlns:p14="http://schemas.microsoft.com/office/powerpoint/2010/main" val="108471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12B365E-E7E5-486F-BAE7-22958233CFD8}" type="datetimeFigureOut">
              <a:rPr lang="fr-FR" smtClean="0"/>
              <a:t>24/11/2020</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73C0D3A-48BD-4262-9D3F-2B3A538CDFFA}"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17161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www.casatramway.m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ctm.ma/"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www.oncf.m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hyperlink" Target="https://www.oncf.ma/"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www.baytalmaarifa.ma/"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resu.ma/"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loge-etudes.com/w3/"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avito.ma/" TargetMode="External"/><Relationship Id="rId2" Type="http://schemas.openxmlformats.org/officeDocument/2006/relationships/hyperlink" Target="http://logement.students.ma/"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8.xml"/><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jp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mailto:m.akhmiss@tbs-education.m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3A23AEC-D7D5-4BAC-B770-E87853F844F7}"/>
              </a:ext>
            </a:extLst>
          </p:cNvPr>
          <p:cNvPicPr>
            <a:picLocks noChangeAspect="1"/>
          </p:cNvPicPr>
          <p:nvPr/>
        </p:nvPicPr>
        <p:blipFill>
          <a:blip r:embed="rId2"/>
          <a:stretch>
            <a:fillRect/>
          </a:stretch>
        </p:blipFill>
        <p:spPr>
          <a:xfrm>
            <a:off x="0" y="0"/>
            <a:ext cx="12192000" cy="6858000"/>
          </a:xfrm>
          <a:prstGeom prst="rect">
            <a:avLst/>
          </a:prstGeom>
        </p:spPr>
      </p:pic>
      <p:sp>
        <p:nvSpPr>
          <p:cNvPr id="3" name="Sous-titre 2">
            <a:extLst>
              <a:ext uri="{FF2B5EF4-FFF2-40B4-BE49-F238E27FC236}">
                <a16:creationId xmlns:a16="http://schemas.microsoft.com/office/drawing/2014/main" id="{68EB7E07-C0B2-4360-A1B4-82A486CBDAE2}"/>
              </a:ext>
            </a:extLst>
          </p:cNvPr>
          <p:cNvSpPr>
            <a:spLocks noGrp="1"/>
          </p:cNvSpPr>
          <p:nvPr>
            <p:ph type="subTitle" idx="1"/>
          </p:nvPr>
        </p:nvSpPr>
        <p:spPr>
          <a:xfrm>
            <a:off x="0" y="6286500"/>
            <a:ext cx="10058400" cy="1143000"/>
          </a:xfrm>
        </p:spPr>
        <p:txBody>
          <a:bodyPr>
            <a:normAutofit/>
          </a:bodyPr>
          <a:lstStyle/>
          <a:p>
            <a:r>
              <a:rPr lang="fr-FR" sz="2000" b="1" dirty="0">
                <a:solidFill>
                  <a:schemeClr val="tx1"/>
                </a:solidFill>
              </a:rPr>
              <a:t>Janvier 2020</a:t>
            </a:r>
          </a:p>
        </p:txBody>
      </p:sp>
      <p:sp>
        <p:nvSpPr>
          <p:cNvPr id="2" name="Titre 1">
            <a:extLst>
              <a:ext uri="{FF2B5EF4-FFF2-40B4-BE49-F238E27FC236}">
                <a16:creationId xmlns:a16="http://schemas.microsoft.com/office/drawing/2014/main" id="{D8E30F1D-97DA-456E-ACBF-1DC9ADCF45E1}"/>
              </a:ext>
            </a:extLst>
          </p:cNvPr>
          <p:cNvSpPr>
            <a:spLocks noGrp="1"/>
          </p:cNvSpPr>
          <p:nvPr>
            <p:ph type="ctrTitle"/>
          </p:nvPr>
        </p:nvSpPr>
        <p:spPr>
          <a:xfrm>
            <a:off x="2651760" y="1118955"/>
            <a:ext cx="7520818" cy="2310045"/>
          </a:xfrm>
        </p:spPr>
        <p:txBody>
          <a:bodyPr>
            <a:normAutofit/>
          </a:bodyPr>
          <a:lstStyle/>
          <a:p>
            <a:pPr algn="ctr"/>
            <a:r>
              <a:rPr lang="fr-FR" sz="4800" b="1"/>
              <a:t>Student Guide</a:t>
            </a:r>
            <a:br>
              <a:rPr lang="fr-FR" sz="4800" b="1" dirty="0"/>
            </a:br>
            <a:r>
              <a:rPr lang="fr-FR" sz="4800" b="1" dirty="0"/>
              <a:t>Toulouse Business School </a:t>
            </a:r>
            <a:br>
              <a:rPr lang="fr-FR" sz="4800" b="1" dirty="0"/>
            </a:br>
            <a:r>
              <a:rPr lang="fr-FR" sz="4800" b="1" dirty="0"/>
              <a:t>Casablanca </a:t>
            </a:r>
          </a:p>
        </p:txBody>
      </p:sp>
    </p:spTree>
    <p:extLst>
      <p:ext uri="{BB962C8B-B14F-4D97-AF65-F5344CB8AC3E}">
        <p14:creationId xmlns:p14="http://schemas.microsoft.com/office/powerpoint/2010/main" val="3958352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EEF7E2-22D1-4B9C-93CE-ABBD08F8F5A1}"/>
              </a:ext>
            </a:extLst>
          </p:cNvPr>
          <p:cNvSpPr>
            <a:spLocks noGrp="1"/>
          </p:cNvSpPr>
          <p:nvPr>
            <p:ph type="title"/>
          </p:nvPr>
        </p:nvSpPr>
        <p:spPr/>
        <p:txBody>
          <a:bodyPr/>
          <a:lstStyle/>
          <a:p>
            <a:pPr algn="ctr"/>
            <a:r>
              <a:rPr lang="fr-FR" b="1" dirty="0"/>
              <a:t>Shop at Maarif </a:t>
            </a:r>
          </a:p>
        </p:txBody>
      </p:sp>
      <p:pic>
        <p:nvPicPr>
          <p:cNvPr id="8" name="Espace réservé du contenu 7">
            <a:extLst>
              <a:ext uri="{FF2B5EF4-FFF2-40B4-BE49-F238E27FC236}">
                <a16:creationId xmlns:a16="http://schemas.microsoft.com/office/drawing/2014/main" id="{C78A0426-285C-40AF-A359-6AE655D0C8A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6963" y="1737360"/>
            <a:ext cx="4938712" cy="4192909"/>
          </a:xfrm>
        </p:spPr>
      </p:pic>
      <p:pic>
        <p:nvPicPr>
          <p:cNvPr id="10" name="Espace réservé du contenu 9">
            <a:extLst>
              <a:ext uri="{FF2B5EF4-FFF2-40B4-BE49-F238E27FC236}">
                <a16:creationId xmlns:a16="http://schemas.microsoft.com/office/drawing/2014/main" id="{0A4B09EC-239A-4E24-AEFB-7E88A26AA1A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16968" y="1737360"/>
            <a:ext cx="4938711" cy="4223703"/>
          </a:xfrm>
        </p:spPr>
      </p:pic>
    </p:spTree>
    <p:extLst>
      <p:ext uri="{BB962C8B-B14F-4D97-AF65-F5344CB8AC3E}">
        <p14:creationId xmlns:p14="http://schemas.microsoft.com/office/powerpoint/2010/main" val="816988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E62106-B735-42B6-9364-187170A0B834}"/>
              </a:ext>
            </a:extLst>
          </p:cNvPr>
          <p:cNvSpPr>
            <a:spLocks noGrp="1"/>
          </p:cNvSpPr>
          <p:nvPr>
            <p:ph type="title"/>
          </p:nvPr>
        </p:nvSpPr>
        <p:spPr/>
        <p:txBody>
          <a:bodyPr/>
          <a:lstStyle/>
          <a:p>
            <a:pPr algn="ctr"/>
            <a:r>
              <a:rPr lang="fr-FR" b="1" dirty="0"/>
              <a:t>Surf ! </a:t>
            </a:r>
          </a:p>
        </p:txBody>
      </p:sp>
      <p:pic>
        <p:nvPicPr>
          <p:cNvPr id="8" name="Espace réservé du contenu 7">
            <a:extLst>
              <a:ext uri="{FF2B5EF4-FFF2-40B4-BE49-F238E27FC236}">
                <a16:creationId xmlns:a16="http://schemas.microsoft.com/office/drawing/2014/main" id="{93BA2E22-551A-4DFB-A858-9B4AFE06201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66800" y="1737360"/>
            <a:ext cx="4998720" cy="4223703"/>
          </a:xfrm>
        </p:spPr>
      </p:pic>
      <p:pic>
        <p:nvPicPr>
          <p:cNvPr id="10" name="Espace réservé du contenu 9">
            <a:extLst>
              <a:ext uri="{FF2B5EF4-FFF2-40B4-BE49-F238E27FC236}">
                <a16:creationId xmlns:a16="http://schemas.microsoft.com/office/drawing/2014/main" id="{6488A53B-706F-4202-8372-01B48FF821A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87440" y="1737361"/>
            <a:ext cx="4998720" cy="4223702"/>
          </a:xfrm>
        </p:spPr>
      </p:pic>
    </p:spTree>
    <p:extLst>
      <p:ext uri="{BB962C8B-B14F-4D97-AF65-F5344CB8AC3E}">
        <p14:creationId xmlns:p14="http://schemas.microsoft.com/office/powerpoint/2010/main" val="3047643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DF2A0A-9620-4960-A605-6AC749DFCAB0}"/>
              </a:ext>
            </a:extLst>
          </p:cNvPr>
          <p:cNvSpPr>
            <a:spLocks noGrp="1"/>
          </p:cNvSpPr>
          <p:nvPr>
            <p:ph type="title"/>
          </p:nvPr>
        </p:nvSpPr>
        <p:spPr/>
        <p:txBody>
          <a:bodyPr/>
          <a:lstStyle/>
          <a:p>
            <a:pPr algn="ctr"/>
            <a:r>
              <a:rPr lang="fr-FR" b="1" dirty="0" err="1">
                <a:solidFill>
                  <a:schemeClr val="tx1"/>
                </a:solidFill>
              </a:rPr>
              <a:t>Visit</a:t>
            </a:r>
            <a:r>
              <a:rPr lang="fr-FR" b="1" dirty="0">
                <a:solidFill>
                  <a:schemeClr val="tx1"/>
                </a:solidFill>
              </a:rPr>
              <a:t> Mohammed V Avenue</a:t>
            </a:r>
          </a:p>
        </p:txBody>
      </p:sp>
      <p:pic>
        <p:nvPicPr>
          <p:cNvPr id="13" name="Espace réservé du contenu 12">
            <a:extLst>
              <a:ext uri="{FF2B5EF4-FFF2-40B4-BE49-F238E27FC236}">
                <a16:creationId xmlns:a16="http://schemas.microsoft.com/office/drawing/2014/main" id="{91AF6706-0B1B-4F5E-93D8-100E8B86B2D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51384" y="1737360"/>
            <a:ext cx="4938712" cy="4434840"/>
          </a:xfrm>
        </p:spPr>
      </p:pic>
      <p:pic>
        <p:nvPicPr>
          <p:cNvPr id="19" name="Espace réservé du contenu 18">
            <a:extLst>
              <a:ext uri="{FF2B5EF4-FFF2-40B4-BE49-F238E27FC236}">
                <a16:creationId xmlns:a16="http://schemas.microsoft.com/office/drawing/2014/main" id="{90FF6324-EE87-4993-B0EB-4B1571BD030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6000" y="1737360"/>
            <a:ext cx="5059680" cy="4434840"/>
          </a:xfrm>
        </p:spPr>
      </p:pic>
    </p:spTree>
    <p:extLst>
      <p:ext uri="{BB962C8B-B14F-4D97-AF65-F5344CB8AC3E}">
        <p14:creationId xmlns:p14="http://schemas.microsoft.com/office/powerpoint/2010/main" val="1032858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05912-D09A-4EBE-9D39-C1EB2607663C}"/>
              </a:ext>
            </a:extLst>
          </p:cNvPr>
          <p:cNvSpPr>
            <a:spLocks noGrp="1"/>
          </p:cNvSpPr>
          <p:nvPr>
            <p:ph type="title"/>
          </p:nvPr>
        </p:nvSpPr>
        <p:spPr/>
        <p:txBody>
          <a:bodyPr/>
          <a:lstStyle/>
          <a:p>
            <a:pPr algn="ctr"/>
            <a:r>
              <a:rPr lang="fr-FR" b="1" dirty="0">
                <a:solidFill>
                  <a:schemeClr val="tx1"/>
                </a:solidFill>
              </a:rPr>
              <a:t>The French Institute</a:t>
            </a:r>
          </a:p>
        </p:txBody>
      </p:sp>
      <p:pic>
        <p:nvPicPr>
          <p:cNvPr id="9" name="Espace réservé du contenu 8">
            <a:extLst>
              <a:ext uri="{FF2B5EF4-FFF2-40B4-BE49-F238E27FC236}">
                <a16:creationId xmlns:a16="http://schemas.microsoft.com/office/drawing/2014/main" id="{E0E2755E-4935-4D42-827D-0C85C1A0365F}"/>
              </a:ext>
            </a:extLst>
          </p:cNvPr>
          <p:cNvPicPr>
            <a:picLocks noGrp="1" noChangeAspect="1"/>
          </p:cNvPicPr>
          <p:nvPr>
            <p:ph sz="quarter" idx="4"/>
          </p:nvPr>
        </p:nvPicPr>
        <p:blipFill>
          <a:blip r:embed="rId2"/>
          <a:stretch>
            <a:fillRect/>
          </a:stretch>
        </p:blipFill>
        <p:spPr>
          <a:prstGeom prst="rect">
            <a:avLst/>
          </a:prstGeom>
        </p:spPr>
      </p:pic>
      <p:pic>
        <p:nvPicPr>
          <p:cNvPr id="10" name="Image 9">
            <a:extLst>
              <a:ext uri="{FF2B5EF4-FFF2-40B4-BE49-F238E27FC236}">
                <a16:creationId xmlns:a16="http://schemas.microsoft.com/office/drawing/2014/main" id="{E3E4623A-99A1-4B7E-930D-1BD400C1CD94}"/>
              </a:ext>
            </a:extLst>
          </p:cNvPr>
          <p:cNvPicPr>
            <a:picLocks noChangeAspect="1"/>
          </p:cNvPicPr>
          <p:nvPr/>
        </p:nvPicPr>
        <p:blipFill>
          <a:blip r:embed="rId2"/>
          <a:stretch>
            <a:fillRect/>
          </a:stretch>
        </p:blipFill>
        <p:spPr>
          <a:xfrm>
            <a:off x="3626906" y="1740261"/>
            <a:ext cx="4938188" cy="3377477"/>
          </a:xfrm>
          <a:prstGeom prst="rect">
            <a:avLst/>
          </a:prstGeom>
        </p:spPr>
      </p:pic>
      <p:pic>
        <p:nvPicPr>
          <p:cNvPr id="11" name="Image 10">
            <a:extLst>
              <a:ext uri="{FF2B5EF4-FFF2-40B4-BE49-F238E27FC236}">
                <a16:creationId xmlns:a16="http://schemas.microsoft.com/office/drawing/2014/main" id="{DBB1EBCF-5443-4674-AF6E-7C9999ACE401}"/>
              </a:ext>
            </a:extLst>
          </p:cNvPr>
          <p:cNvPicPr>
            <a:picLocks noChangeAspect="1"/>
          </p:cNvPicPr>
          <p:nvPr/>
        </p:nvPicPr>
        <p:blipFill>
          <a:blip r:embed="rId3"/>
          <a:stretch>
            <a:fillRect/>
          </a:stretch>
        </p:blipFill>
        <p:spPr>
          <a:xfrm>
            <a:off x="1097280" y="1737360"/>
            <a:ext cx="9997440" cy="4434840"/>
          </a:xfrm>
          <a:prstGeom prst="rect">
            <a:avLst/>
          </a:prstGeom>
        </p:spPr>
      </p:pic>
    </p:spTree>
    <p:extLst>
      <p:ext uri="{BB962C8B-B14F-4D97-AF65-F5344CB8AC3E}">
        <p14:creationId xmlns:p14="http://schemas.microsoft.com/office/powerpoint/2010/main" val="3723163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DF23C2F-FAF0-4B07-B029-AEF749459022}"/>
              </a:ext>
            </a:extLst>
          </p:cNvPr>
          <p:cNvSpPr>
            <a:spLocks noGrp="1"/>
          </p:cNvSpPr>
          <p:nvPr>
            <p:ph type="title"/>
          </p:nvPr>
        </p:nvSpPr>
        <p:spPr>
          <a:xfrm>
            <a:off x="1214846" y="652363"/>
            <a:ext cx="10058400" cy="1019683"/>
          </a:xfrm>
        </p:spPr>
        <p:txBody>
          <a:bodyPr/>
          <a:lstStyle/>
          <a:p>
            <a:pPr algn="ctr"/>
            <a:r>
              <a:rPr lang="fr-FR" b="1" dirty="0"/>
              <a:t>Institute Cervantes </a:t>
            </a:r>
          </a:p>
        </p:txBody>
      </p:sp>
      <p:pic>
        <p:nvPicPr>
          <p:cNvPr id="9" name="Espace réservé du contenu 8">
            <a:extLst>
              <a:ext uri="{FF2B5EF4-FFF2-40B4-BE49-F238E27FC236}">
                <a16:creationId xmlns:a16="http://schemas.microsoft.com/office/drawing/2014/main" id="{D39A31AA-C0EC-409F-89BD-6FEA9C9FAA46}"/>
              </a:ext>
            </a:extLst>
          </p:cNvPr>
          <p:cNvPicPr>
            <a:picLocks noGrp="1" noChangeAspect="1"/>
          </p:cNvPicPr>
          <p:nvPr>
            <p:ph idx="1"/>
          </p:nvPr>
        </p:nvPicPr>
        <p:blipFill>
          <a:blip r:embed="rId2"/>
          <a:stretch>
            <a:fillRect/>
          </a:stretch>
        </p:blipFill>
        <p:spPr>
          <a:xfrm>
            <a:off x="1659988" y="1846263"/>
            <a:ext cx="8876714" cy="4022725"/>
          </a:xfrm>
          <a:prstGeom prst="rect">
            <a:avLst/>
          </a:prstGeom>
        </p:spPr>
      </p:pic>
    </p:spTree>
    <p:extLst>
      <p:ext uri="{BB962C8B-B14F-4D97-AF65-F5344CB8AC3E}">
        <p14:creationId xmlns:p14="http://schemas.microsoft.com/office/powerpoint/2010/main" val="4142067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EEBA6-51FD-442A-96EA-EF38FE316BA5}"/>
              </a:ext>
            </a:extLst>
          </p:cNvPr>
          <p:cNvSpPr>
            <a:spLocks noGrp="1"/>
          </p:cNvSpPr>
          <p:nvPr>
            <p:ph type="title"/>
          </p:nvPr>
        </p:nvSpPr>
        <p:spPr>
          <a:xfrm>
            <a:off x="1097280" y="286603"/>
            <a:ext cx="10058400" cy="856397"/>
          </a:xfrm>
        </p:spPr>
        <p:txBody>
          <a:bodyPr/>
          <a:lstStyle/>
          <a:p>
            <a:pPr algn="ctr"/>
            <a:r>
              <a:rPr lang="fr-FR" b="1" dirty="0"/>
              <a:t>And </a:t>
            </a:r>
            <a:r>
              <a:rPr lang="fr-FR" b="1" dirty="0" err="1"/>
              <a:t>much</a:t>
            </a:r>
            <a:r>
              <a:rPr lang="fr-FR" b="1" dirty="0"/>
              <a:t> more !!</a:t>
            </a:r>
          </a:p>
        </p:txBody>
      </p:sp>
      <p:pic>
        <p:nvPicPr>
          <p:cNvPr id="10" name="Image 9">
            <a:extLst>
              <a:ext uri="{FF2B5EF4-FFF2-40B4-BE49-F238E27FC236}">
                <a16:creationId xmlns:a16="http://schemas.microsoft.com/office/drawing/2014/main" id="{A588B604-66BF-473E-9BF1-8F460E7F4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23268"/>
            <a:ext cx="4000503" cy="2768598"/>
          </a:xfrm>
          <a:prstGeom prst="rect">
            <a:avLst/>
          </a:prstGeom>
        </p:spPr>
      </p:pic>
      <p:pic>
        <p:nvPicPr>
          <p:cNvPr id="7" name="Image 6">
            <a:extLst>
              <a:ext uri="{FF2B5EF4-FFF2-40B4-BE49-F238E27FC236}">
                <a16:creationId xmlns:a16="http://schemas.microsoft.com/office/drawing/2014/main" id="{155E9131-A71E-4800-BD4C-6E6EB5BE72AB}"/>
              </a:ext>
            </a:extLst>
          </p:cNvPr>
          <p:cNvPicPr>
            <a:picLocks noChangeAspect="1"/>
          </p:cNvPicPr>
          <p:nvPr/>
        </p:nvPicPr>
        <p:blipFill>
          <a:blip r:embed="rId3"/>
          <a:stretch>
            <a:fillRect/>
          </a:stretch>
        </p:blipFill>
        <p:spPr>
          <a:xfrm>
            <a:off x="1" y="1286934"/>
            <a:ext cx="4000503" cy="2692400"/>
          </a:xfrm>
          <a:prstGeom prst="rect">
            <a:avLst/>
          </a:prstGeom>
        </p:spPr>
      </p:pic>
      <p:pic>
        <p:nvPicPr>
          <p:cNvPr id="15" name="Image 14">
            <a:extLst>
              <a:ext uri="{FF2B5EF4-FFF2-40B4-BE49-F238E27FC236}">
                <a16:creationId xmlns:a16="http://schemas.microsoft.com/office/drawing/2014/main" id="{1F896180-6D88-47DF-A1DF-290F5853C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809" y="1286934"/>
            <a:ext cx="4000502" cy="2692400"/>
          </a:xfrm>
          <a:prstGeom prst="rect">
            <a:avLst/>
          </a:prstGeom>
        </p:spPr>
      </p:pic>
      <p:pic>
        <p:nvPicPr>
          <p:cNvPr id="17" name="Image 16">
            <a:extLst>
              <a:ext uri="{FF2B5EF4-FFF2-40B4-BE49-F238E27FC236}">
                <a16:creationId xmlns:a16="http://schemas.microsoft.com/office/drawing/2014/main" id="{CEABD095-5512-4D29-A453-940CF9D83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809" y="4123268"/>
            <a:ext cx="4000502" cy="2768598"/>
          </a:xfrm>
          <a:prstGeom prst="rect">
            <a:avLst/>
          </a:prstGeom>
        </p:spPr>
      </p:pic>
      <p:pic>
        <p:nvPicPr>
          <p:cNvPr id="19" name="Image 18">
            <a:extLst>
              <a:ext uri="{FF2B5EF4-FFF2-40B4-BE49-F238E27FC236}">
                <a16:creationId xmlns:a16="http://schemas.microsoft.com/office/drawing/2014/main" id="{5A001BB1-57B2-40E4-9ABA-5C98E278E9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3616" y="1286934"/>
            <a:ext cx="3918384" cy="2692400"/>
          </a:xfrm>
          <a:prstGeom prst="rect">
            <a:avLst/>
          </a:prstGeom>
        </p:spPr>
      </p:pic>
      <p:pic>
        <p:nvPicPr>
          <p:cNvPr id="21" name="Image 20">
            <a:extLst>
              <a:ext uri="{FF2B5EF4-FFF2-40B4-BE49-F238E27FC236}">
                <a16:creationId xmlns:a16="http://schemas.microsoft.com/office/drawing/2014/main" id="{4D804221-E7A7-4774-905E-597E5E96D7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3617" y="4123268"/>
            <a:ext cx="3918382" cy="2768598"/>
          </a:xfrm>
          <a:prstGeom prst="rect">
            <a:avLst/>
          </a:prstGeom>
        </p:spPr>
      </p:pic>
    </p:spTree>
    <p:extLst>
      <p:ext uri="{BB962C8B-B14F-4D97-AF65-F5344CB8AC3E}">
        <p14:creationId xmlns:p14="http://schemas.microsoft.com/office/powerpoint/2010/main" val="3295325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0DB3301B-C94F-40EA-9DB3-EBD7BDAAAF8D}"/>
              </a:ext>
            </a:extLst>
          </p:cNvPr>
          <p:cNvSpPr>
            <a:spLocks noGrp="1"/>
          </p:cNvSpPr>
          <p:nvPr>
            <p:ph type="title"/>
          </p:nvPr>
        </p:nvSpPr>
        <p:spPr>
          <a:xfrm>
            <a:off x="457200" y="640080"/>
            <a:ext cx="3659246" cy="1307248"/>
          </a:xfrm>
        </p:spPr>
        <p:txBody>
          <a:bodyPr vert="horz" lIns="91440" tIns="45720" rIns="91440" bIns="45720" rtlCol="0" anchor="b">
            <a:normAutofit/>
          </a:bodyPr>
          <a:lstStyle/>
          <a:p>
            <a:pPr algn="ctr"/>
            <a:r>
              <a:rPr lang="en-US" sz="4000" b="1" dirty="0">
                <a:solidFill>
                  <a:schemeClr val="tx1"/>
                </a:solidFill>
                <a:latin typeface="+mn-lt"/>
                <a:ea typeface="+mn-ea"/>
                <a:cs typeface="+mn-cs"/>
              </a:rPr>
              <a:t>Transport</a:t>
            </a:r>
            <a:r>
              <a:rPr lang="en-US" sz="4400" b="1" dirty="0">
                <a:solidFill>
                  <a:schemeClr val="tx1"/>
                </a:solidFill>
              </a:rPr>
              <a:t> </a:t>
            </a:r>
          </a:p>
        </p:txBody>
      </p:sp>
      <p:pic>
        <p:nvPicPr>
          <p:cNvPr id="6" name="Espace réservé du contenu 5">
            <a:extLst>
              <a:ext uri="{FF2B5EF4-FFF2-40B4-BE49-F238E27FC236}">
                <a16:creationId xmlns:a16="http://schemas.microsoft.com/office/drawing/2014/main" id="{5933FBD5-8CDB-4E24-8B2F-9F3B58525F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7407"/>
          <a:stretch/>
        </p:blipFill>
        <p:spPr>
          <a:xfrm>
            <a:off x="4639733" y="10"/>
            <a:ext cx="7552266" cy="6857990"/>
          </a:xfrm>
          <a:prstGeom prst="rect">
            <a:avLst/>
          </a:prstGeom>
        </p:spPr>
      </p:pic>
      <p:sp>
        <p:nvSpPr>
          <p:cNvPr id="19" name="Rectangle 18">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texte 3">
            <a:extLst>
              <a:ext uri="{FF2B5EF4-FFF2-40B4-BE49-F238E27FC236}">
                <a16:creationId xmlns:a16="http://schemas.microsoft.com/office/drawing/2014/main" id="{ABC7CEA4-E667-4242-865F-D41A71A381EE}"/>
              </a:ext>
            </a:extLst>
          </p:cNvPr>
          <p:cNvSpPr>
            <a:spLocks noGrp="1"/>
          </p:cNvSpPr>
          <p:nvPr>
            <p:ph type="body" sz="half" idx="2"/>
          </p:nvPr>
        </p:nvSpPr>
        <p:spPr>
          <a:xfrm>
            <a:off x="457199" y="2587408"/>
            <a:ext cx="3522133" cy="3717796"/>
          </a:xfrm>
        </p:spPr>
        <p:txBody>
          <a:bodyPr>
            <a:normAutofit fontScale="92500"/>
          </a:bodyPr>
          <a:lstStyle/>
          <a:p>
            <a:r>
              <a:rPr lang="en-US" sz="2600" dirty="0"/>
              <a:t> The city promotes mobility : in Casablanca, the tramway remains the most efficient mean of transport in the city, it allows a fast and secure way to reach both ends of the city avoiding traffic jams, In addition to a very dense network of taxis.</a:t>
            </a:r>
            <a:br>
              <a:rPr lang="en-US" dirty="0"/>
            </a:br>
            <a:endParaRPr lang="fr-FR" dirty="0"/>
          </a:p>
        </p:txBody>
      </p:sp>
    </p:spTree>
    <p:extLst>
      <p:ext uri="{BB962C8B-B14F-4D97-AF65-F5344CB8AC3E}">
        <p14:creationId xmlns:p14="http://schemas.microsoft.com/office/powerpoint/2010/main" val="1468086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70A4212-B817-4B34-944F-0002EBF4ACDF}"/>
              </a:ext>
            </a:extLst>
          </p:cNvPr>
          <p:cNvSpPr>
            <a:spLocks noGrp="1"/>
          </p:cNvSpPr>
          <p:nvPr>
            <p:ph type="title"/>
          </p:nvPr>
        </p:nvSpPr>
        <p:spPr>
          <a:xfrm>
            <a:off x="5144679" y="634946"/>
            <a:ext cx="6405063" cy="1450757"/>
          </a:xfrm>
        </p:spPr>
        <p:txBody>
          <a:bodyPr>
            <a:normAutofit/>
          </a:bodyPr>
          <a:lstStyle/>
          <a:p>
            <a:r>
              <a:rPr lang="fr-FR" dirty="0"/>
              <a:t>In the city </a:t>
            </a:r>
          </a:p>
        </p:txBody>
      </p:sp>
      <p:pic>
        <p:nvPicPr>
          <p:cNvPr id="5" name="Image 4">
            <a:extLst>
              <a:ext uri="{FF2B5EF4-FFF2-40B4-BE49-F238E27FC236}">
                <a16:creationId xmlns:a16="http://schemas.microsoft.com/office/drawing/2014/main" id="{A1ED97C0-3118-485B-BFAF-EB5CA5BDEE67}"/>
              </a:ext>
            </a:extLst>
          </p:cNvPr>
          <p:cNvPicPr>
            <a:picLocks noChangeAspect="1"/>
          </p:cNvPicPr>
          <p:nvPr/>
        </p:nvPicPr>
        <p:blipFill>
          <a:blip r:embed="rId2"/>
          <a:stretch>
            <a:fillRect/>
          </a:stretch>
        </p:blipFill>
        <p:spPr>
          <a:xfrm>
            <a:off x="633999" y="884447"/>
            <a:ext cx="4020297" cy="1869438"/>
          </a:xfrm>
          <a:prstGeom prst="rect">
            <a:avLst/>
          </a:prstGeom>
        </p:spPr>
      </p:pic>
      <p:cxnSp>
        <p:nvCxnSpPr>
          <p:cNvPr id="24" name="Straight Connector 23">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C3CB3F3-4BB0-4F05-8683-2B4BE175D6F7}"/>
              </a:ext>
            </a:extLst>
          </p:cNvPr>
          <p:cNvPicPr>
            <a:picLocks noChangeAspect="1"/>
          </p:cNvPicPr>
          <p:nvPr/>
        </p:nvPicPr>
        <p:blipFill>
          <a:blip r:embed="rId3"/>
          <a:stretch>
            <a:fillRect/>
          </a:stretch>
        </p:blipFill>
        <p:spPr>
          <a:xfrm>
            <a:off x="633999" y="3451095"/>
            <a:ext cx="4020296" cy="2010148"/>
          </a:xfrm>
          <a:prstGeom prst="rect">
            <a:avLst/>
          </a:prstGeom>
        </p:spPr>
      </p:pic>
      <p:sp>
        <p:nvSpPr>
          <p:cNvPr id="3" name="Espace réservé du contenu 2">
            <a:extLst>
              <a:ext uri="{FF2B5EF4-FFF2-40B4-BE49-F238E27FC236}">
                <a16:creationId xmlns:a16="http://schemas.microsoft.com/office/drawing/2014/main" id="{EC83E13A-3B80-4B11-98DC-60F7260E2273}"/>
              </a:ext>
            </a:extLst>
          </p:cNvPr>
          <p:cNvSpPr>
            <a:spLocks noGrp="1"/>
          </p:cNvSpPr>
          <p:nvPr>
            <p:ph idx="1"/>
          </p:nvPr>
        </p:nvSpPr>
        <p:spPr>
          <a:xfrm>
            <a:off x="5144679" y="2198914"/>
            <a:ext cx="6405063" cy="3670180"/>
          </a:xfrm>
        </p:spPr>
        <p:txBody>
          <a:bodyPr>
            <a:normAutofit/>
          </a:bodyPr>
          <a:lstStyle/>
          <a:p>
            <a:r>
              <a:rPr lang="en-US" b="1" dirty="0"/>
              <a:t>-Small taxis of red color: </a:t>
            </a:r>
            <a:r>
              <a:rPr lang="en-US" dirty="0"/>
              <a:t>- Price in charge of starting 0,75 euros (= 7,50 dirhams) with the obligation to start the meter.</a:t>
            </a:r>
          </a:p>
          <a:p>
            <a:r>
              <a:rPr lang="en-US" b="1" dirty="0"/>
              <a:t>-Large white taxis: </a:t>
            </a:r>
            <a:r>
              <a:rPr lang="en-US" dirty="0"/>
              <a:t>- Fixed fare - circulates in town or in long distance outside the city</a:t>
            </a:r>
          </a:p>
          <a:p>
            <a:r>
              <a:rPr lang="en-US" b="1" dirty="0"/>
              <a:t>-Apps : </a:t>
            </a:r>
            <a:r>
              <a:rPr lang="en-US" dirty="0" err="1"/>
              <a:t>Heetch</a:t>
            </a:r>
            <a:r>
              <a:rPr lang="en-US" dirty="0"/>
              <a:t> and </a:t>
            </a:r>
            <a:r>
              <a:rPr lang="en-US" dirty="0" err="1"/>
              <a:t>Careem</a:t>
            </a:r>
            <a:endParaRPr lang="en-US" dirty="0"/>
          </a:p>
          <a:p>
            <a:endParaRPr lang="fr-FR" dirty="0"/>
          </a:p>
        </p:txBody>
      </p:sp>
      <p:sp>
        <p:nvSpPr>
          <p:cNvPr id="26" name="Rectangle 25">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2836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81CD176-53CA-4218-92D0-7B26517BD7FA}"/>
              </a:ext>
            </a:extLst>
          </p:cNvPr>
          <p:cNvSpPr>
            <a:spLocks noGrp="1"/>
          </p:cNvSpPr>
          <p:nvPr>
            <p:ph type="title"/>
          </p:nvPr>
        </p:nvSpPr>
        <p:spPr>
          <a:xfrm>
            <a:off x="5171869" y="568947"/>
            <a:ext cx="6405063" cy="1450757"/>
          </a:xfrm>
        </p:spPr>
        <p:txBody>
          <a:bodyPr>
            <a:normAutofit/>
          </a:bodyPr>
          <a:lstStyle/>
          <a:p>
            <a:pPr algn="ctr"/>
            <a:r>
              <a:rPr lang="fr-FR" dirty="0"/>
              <a:t>Tramway </a:t>
            </a:r>
          </a:p>
        </p:txBody>
      </p:sp>
      <p:pic>
        <p:nvPicPr>
          <p:cNvPr id="4" name="Image 3">
            <a:extLst>
              <a:ext uri="{FF2B5EF4-FFF2-40B4-BE49-F238E27FC236}">
                <a16:creationId xmlns:a16="http://schemas.microsoft.com/office/drawing/2014/main" id="{60BD105D-D539-467B-AF43-9997A2AA5C3F}"/>
              </a:ext>
            </a:extLst>
          </p:cNvPr>
          <p:cNvPicPr>
            <a:picLocks noChangeAspect="1"/>
          </p:cNvPicPr>
          <p:nvPr/>
        </p:nvPicPr>
        <p:blipFill>
          <a:blip r:embed="rId2"/>
          <a:stretch>
            <a:fillRect/>
          </a:stretch>
        </p:blipFill>
        <p:spPr>
          <a:xfrm>
            <a:off x="764857" y="864345"/>
            <a:ext cx="3737563" cy="2107451"/>
          </a:xfrm>
          <a:prstGeom prst="rect">
            <a:avLst/>
          </a:prstGeom>
        </p:spPr>
      </p:pic>
      <p:cxnSp>
        <p:nvCxnSpPr>
          <p:cNvPr id="22" name="Straight Connector 21">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1E002FEA-2C6F-478A-8A30-E9DB04941BC2}"/>
              </a:ext>
            </a:extLst>
          </p:cNvPr>
          <p:cNvPicPr>
            <a:picLocks noChangeAspect="1"/>
          </p:cNvPicPr>
          <p:nvPr/>
        </p:nvPicPr>
        <p:blipFill>
          <a:blip r:embed="rId3"/>
          <a:stretch>
            <a:fillRect/>
          </a:stretch>
        </p:blipFill>
        <p:spPr>
          <a:xfrm>
            <a:off x="775365" y="3319975"/>
            <a:ext cx="3737563" cy="2374261"/>
          </a:xfrm>
          <a:prstGeom prst="rect">
            <a:avLst/>
          </a:prstGeom>
        </p:spPr>
      </p:pic>
      <p:sp>
        <p:nvSpPr>
          <p:cNvPr id="3" name="Espace réservé du contenu 2">
            <a:extLst>
              <a:ext uri="{FF2B5EF4-FFF2-40B4-BE49-F238E27FC236}">
                <a16:creationId xmlns:a16="http://schemas.microsoft.com/office/drawing/2014/main" id="{91288A19-79F2-4DD5-84D1-EA258E136765}"/>
              </a:ext>
            </a:extLst>
          </p:cNvPr>
          <p:cNvSpPr>
            <a:spLocks noGrp="1"/>
          </p:cNvSpPr>
          <p:nvPr>
            <p:ph idx="1"/>
          </p:nvPr>
        </p:nvSpPr>
        <p:spPr>
          <a:xfrm>
            <a:off x="5139425" y="2365157"/>
            <a:ext cx="6405063" cy="3670180"/>
          </a:xfrm>
        </p:spPr>
        <p:txBody>
          <a:bodyPr>
            <a:normAutofit/>
          </a:bodyPr>
          <a:lstStyle/>
          <a:p>
            <a:r>
              <a:rPr lang="en-US" b="1" dirty="0"/>
              <a:t>- Tramway : </a:t>
            </a:r>
            <a:r>
              <a:rPr lang="en-US" dirty="0"/>
              <a:t>2 lines in Casablanca, line T1 and T2. The fare is 0,70 euros (= 7,00 dirhams).  </a:t>
            </a:r>
          </a:p>
          <a:p>
            <a:r>
              <a:rPr lang="en-US" dirty="0"/>
              <a:t>Casa Tramway offers a monthly subscription for students. Illimited access for both lines for the price of 150dhs.</a:t>
            </a:r>
          </a:p>
          <a:p>
            <a:r>
              <a:rPr lang="en-US" dirty="0"/>
              <a:t>For further information the site </a:t>
            </a:r>
            <a:r>
              <a:rPr lang="en-US" dirty="0">
                <a:hlinkClick r:id="rId4"/>
              </a:rPr>
              <a:t>http://www.casatramway.ma</a:t>
            </a:r>
            <a:endParaRPr lang="en-US" dirty="0"/>
          </a:p>
          <a:p>
            <a:endParaRPr lang="en-US" dirty="0"/>
          </a:p>
          <a:p>
            <a:endParaRPr lang="fr-FR" dirty="0"/>
          </a:p>
        </p:txBody>
      </p:sp>
      <p:sp>
        <p:nvSpPr>
          <p:cNvPr id="24" name="Rectangle 23">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255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A0C51B1-F495-4B67-8611-A8ECF3B24A0C}"/>
              </a:ext>
            </a:extLst>
          </p:cNvPr>
          <p:cNvSpPr>
            <a:spLocks noGrp="1"/>
          </p:cNvSpPr>
          <p:nvPr>
            <p:ph type="title"/>
          </p:nvPr>
        </p:nvSpPr>
        <p:spPr>
          <a:xfrm>
            <a:off x="5144679" y="634946"/>
            <a:ext cx="6405063" cy="1450757"/>
          </a:xfrm>
        </p:spPr>
        <p:txBody>
          <a:bodyPr>
            <a:normAutofit/>
          </a:bodyPr>
          <a:lstStyle/>
          <a:p>
            <a:r>
              <a:rPr lang="fr-FR" dirty="0"/>
              <a:t>Out of the city </a:t>
            </a:r>
          </a:p>
        </p:txBody>
      </p:sp>
      <p:cxnSp>
        <p:nvCxnSpPr>
          <p:cNvPr id="23" name="Straight Connector 22">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03A62C21-9E6F-4484-9EFD-D9AE779276EF}"/>
              </a:ext>
            </a:extLst>
          </p:cNvPr>
          <p:cNvPicPr>
            <a:picLocks noChangeAspect="1"/>
          </p:cNvPicPr>
          <p:nvPr/>
        </p:nvPicPr>
        <p:blipFill>
          <a:blip r:embed="rId2"/>
          <a:stretch>
            <a:fillRect/>
          </a:stretch>
        </p:blipFill>
        <p:spPr>
          <a:xfrm>
            <a:off x="687810" y="1948594"/>
            <a:ext cx="4020296" cy="2261416"/>
          </a:xfrm>
          <a:prstGeom prst="rect">
            <a:avLst/>
          </a:prstGeom>
        </p:spPr>
      </p:pic>
      <p:sp>
        <p:nvSpPr>
          <p:cNvPr id="3" name="Espace réservé du contenu 2">
            <a:extLst>
              <a:ext uri="{FF2B5EF4-FFF2-40B4-BE49-F238E27FC236}">
                <a16:creationId xmlns:a16="http://schemas.microsoft.com/office/drawing/2014/main" id="{D81E1B81-9491-4828-AAD7-C792AE95FA83}"/>
              </a:ext>
            </a:extLst>
          </p:cNvPr>
          <p:cNvSpPr>
            <a:spLocks noGrp="1"/>
          </p:cNvSpPr>
          <p:nvPr>
            <p:ph idx="1"/>
          </p:nvPr>
        </p:nvSpPr>
        <p:spPr>
          <a:xfrm>
            <a:off x="5116369" y="2416629"/>
            <a:ext cx="6405063" cy="2943013"/>
          </a:xfrm>
        </p:spPr>
        <p:txBody>
          <a:bodyPr>
            <a:normAutofit/>
          </a:bodyPr>
          <a:lstStyle/>
          <a:p>
            <a:r>
              <a:rPr lang="en-US" b="1" dirty="0"/>
              <a:t>-CTM: </a:t>
            </a:r>
            <a:r>
              <a:rPr lang="en-US" dirty="0"/>
              <a:t>Between comfort and an affordable price, the bus is a great way to get around Morocco. as if to go, for example to Marrakech. Return fare Casablanca-Marrakech 25,00 euros (= 250,00 dirhams) </a:t>
            </a:r>
            <a:r>
              <a:rPr lang="en-US" dirty="0">
                <a:hlinkClick r:id="rId3"/>
              </a:rPr>
              <a:t>http://www.ctm.ma</a:t>
            </a:r>
            <a:endParaRPr lang="en-US" dirty="0"/>
          </a:p>
          <a:p>
            <a:r>
              <a:rPr lang="en-US" b="1" dirty="0"/>
              <a:t>-ONCF: </a:t>
            </a:r>
            <a:r>
              <a:rPr lang="en-US" dirty="0"/>
              <a:t>The train is the fastest way of reaching two cities around the kingdom. For </a:t>
            </a:r>
            <a:r>
              <a:rPr lang="en-US"/>
              <a:t>more information : </a:t>
            </a:r>
            <a:r>
              <a:rPr lang="en-US" dirty="0">
                <a:hlinkClick r:id="rId4"/>
              </a:rPr>
              <a:t>https://www.oncf.ma</a:t>
            </a:r>
            <a:endParaRPr lang="en-US" dirty="0"/>
          </a:p>
          <a:p>
            <a:endParaRPr lang="en-US" dirty="0"/>
          </a:p>
          <a:p>
            <a:endParaRPr lang="fr-FR" dirty="0"/>
          </a:p>
        </p:txBody>
      </p:sp>
      <p:sp>
        <p:nvSpPr>
          <p:cNvPr id="25" name="Rectangle 24">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05252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AF7E5C-9D8F-46A6-8DCE-441C06CE48AE}"/>
              </a:ext>
            </a:extLst>
          </p:cNvPr>
          <p:cNvSpPr>
            <a:spLocks noGrp="1"/>
          </p:cNvSpPr>
          <p:nvPr>
            <p:ph type="title"/>
          </p:nvPr>
        </p:nvSpPr>
        <p:spPr/>
        <p:txBody>
          <a:bodyPr/>
          <a:lstStyle/>
          <a:p>
            <a:r>
              <a:rPr lang="fr-FR" dirty="0"/>
              <a:t>Casablanca </a:t>
            </a:r>
          </a:p>
        </p:txBody>
      </p:sp>
      <p:sp>
        <p:nvSpPr>
          <p:cNvPr id="3" name="Espace réservé du contenu 2">
            <a:extLst>
              <a:ext uri="{FF2B5EF4-FFF2-40B4-BE49-F238E27FC236}">
                <a16:creationId xmlns:a16="http://schemas.microsoft.com/office/drawing/2014/main" id="{DDBDD993-D09D-4100-BD76-3E7561E1CD8B}"/>
              </a:ext>
            </a:extLst>
          </p:cNvPr>
          <p:cNvSpPr>
            <a:spLocks noGrp="1"/>
          </p:cNvSpPr>
          <p:nvPr>
            <p:ph idx="1"/>
          </p:nvPr>
        </p:nvSpPr>
        <p:spPr/>
        <p:txBody>
          <a:bodyPr>
            <a:normAutofit fontScale="92500" lnSpcReduction="20000"/>
          </a:bodyPr>
          <a:lstStyle/>
          <a:p>
            <a:r>
              <a:rPr lang="en-US" sz="2800" dirty="0"/>
              <a:t>Casablanca or Adar al </a:t>
            </a:r>
            <a:r>
              <a:rPr lang="en-US" sz="2800" dirty="0" err="1"/>
              <a:t>Baida</a:t>
            </a:r>
            <a:r>
              <a:rPr lang="en-US" sz="2800" dirty="0"/>
              <a:t> in Arabic, is a young city where modernity and tradition live in perfect harmony. </a:t>
            </a:r>
          </a:p>
          <a:p>
            <a:r>
              <a:rPr lang="en-US" sz="2800" dirty="0"/>
              <a:t>A cosmopolite city, marked by a true diversity and indispensable social mix. As the charm and lifestyle of Casablanca is found in its multicultural tradition and multi-heritage history. </a:t>
            </a:r>
          </a:p>
          <a:p>
            <a:r>
              <a:rPr lang="en-US" sz="2800" dirty="0"/>
              <a:t>The cheerfulness and the humor of the </a:t>
            </a:r>
            <a:r>
              <a:rPr lang="en-US" sz="2800" dirty="0" err="1"/>
              <a:t>Casablancais</a:t>
            </a:r>
            <a:r>
              <a:rPr lang="en-US" sz="2800" dirty="0"/>
              <a:t> give it an animation and a vitality intensified by the ardor of the Mediterranean spirit. Casablanca vibrates at the pace of its young and  ambitious population who participate vigorously in the evolution of the city. </a:t>
            </a:r>
          </a:p>
          <a:p>
            <a:r>
              <a:rPr lang="en-US" sz="2800" dirty="0"/>
              <a:t>Recognized as a pioneering city in terms of urban planning, Casablanca has an important heritage of colonial architecture that gives it an Art Deco and jazzy soul .</a:t>
            </a:r>
            <a:endParaRPr lang="fr-FR" sz="2800" dirty="0"/>
          </a:p>
        </p:txBody>
      </p:sp>
    </p:spTree>
    <p:extLst>
      <p:ext uri="{BB962C8B-B14F-4D97-AF65-F5344CB8AC3E}">
        <p14:creationId xmlns:p14="http://schemas.microsoft.com/office/powerpoint/2010/main" val="666906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CB25304-27A6-4C61-85FC-9B90D988F6D1}"/>
              </a:ext>
            </a:extLst>
          </p:cNvPr>
          <p:cNvPicPr>
            <a:picLocks noChangeAspect="1"/>
          </p:cNvPicPr>
          <p:nvPr/>
        </p:nvPicPr>
        <p:blipFill rotWithShape="1">
          <a:blip r:embed="rId2">
            <a:extLst>
              <a:ext uri="{28A0092B-C50C-407E-A947-70E740481C1C}">
                <a14:useLocalDpi xmlns:a14="http://schemas.microsoft.com/office/drawing/2010/main" val="0"/>
              </a:ext>
            </a:extLst>
          </a:blip>
          <a:srcRect t="43445" r="-1" b="10058"/>
          <a:stretch/>
        </p:blipFill>
        <p:spPr>
          <a:xfrm>
            <a:off x="6257358" y="1729145"/>
            <a:ext cx="2719465" cy="2709667"/>
          </a:xfrm>
          <a:prstGeom prst="rect">
            <a:avLst/>
          </a:prstGeom>
        </p:spPr>
      </p:pic>
      <p:pic>
        <p:nvPicPr>
          <p:cNvPr id="9" name="Image 8">
            <a:extLst>
              <a:ext uri="{FF2B5EF4-FFF2-40B4-BE49-F238E27FC236}">
                <a16:creationId xmlns:a16="http://schemas.microsoft.com/office/drawing/2014/main" id="{916AC6E6-52E0-4B00-9D5F-5EFFF92D1763}"/>
              </a:ext>
            </a:extLst>
          </p:cNvPr>
          <p:cNvPicPr>
            <a:picLocks noChangeAspect="1"/>
          </p:cNvPicPr>
          <p:nvPr/>
        </p:nvPicPr>
        <p:blipFill rotWithShape="1">
          <a:blip r:embed="rId3">
            <a:extLst>
              <a:ext uri="{28A0092B-C50C-407E-A947-70E740481C1C}">
                <a14:useLocalDpi xmlns:a14="http://schemas.microsoft.com/office/drawing/2010/main" val="0"/>
              </a:ext>
            </a:extLst>
          </a:blip>
          <a:srcRect t="3545" r="-2" b="375"/>
          <a:stretch/>
        </p:blipFill>
        <p:spPr>
          <a:xfrm>
            <a:off x="1846531" y="1729148"/>
            <a:ext cx="2554247" cy="2709666"/>
          </a:xfrm>
          <a:prstGeom prst="rect">
            <a:avLst/>
          </a:prstGeom>
        </p:spPr>
      </p:pic>
      <p:pic>
        <p:nvPicPr>
          <p:cNvPr id="11" name="Espace réservé du contenu 10">
            <a:extLst>
              <a:ext uri="{FF2B5EF4-FFF2-40B4-BE49-F238E27FC236}">
                <a16:creationId xmlns:a16="http://schemas.microsoft.com/office/drawing/2014/main" id="{59837E35-7682-469C-A6F5-32422709C248}"/>
              </a:ext>
            </a:extLst>
          </p:cNvPr>
          <p:cNvPicPr>
            <a:picLocks noGrp="1" noChangeAspect="1"/>
          </p:cNvPicPr>
          <p:nvPr>
            <p:ph idx="1"/>
          </p:nvPr>
        </p:nvPicPr>
        <p:blipFill>
          <a:blip r:embed="rId4"/>
          <a:stretch>
            <a:fillRect/>
          </a:stretch>
        </p:blipFill>
        <p:spPr>
          <a:xfrm>
            <a:off x="8509555" y="3123028"/>
            <a:ext cx="2724511" cy="2709666"/>
          </a:xfrm>
          <a:prstGeom prst="rect">
            <a:avLst/>
          </a:prstGeom>
        </p:spPr>
      </p:pic>
      <p:pic>
        <p:nvPicPr>
          <p:cNvPr id="4" name="Espace réservé du contenu 3">
            <a:extLst>
              <a:ext uri="{FF2B5EF4-FFF2-40B4-BE49-F238E27FC236}">
                <a16:creationId xmlns:a16="http://schemas.microsoft.com/office/drawing/2014/main" id="{C6B3CAB0-0C68-4ADB-A481-709848F5F392}"/>
              </a:ext>
            </a:extLst>
          </p:cNvPr>
          <p:cNvPicPr>
            <a:picLocks noChangeAspect="1"/>
          </p:cNvPicPr>
          <p:nvPr/>
        </p:nvPicPr>
        <p:blipFill rotWithShape="1">
          <a:blip r:embed="rId5"/>
          <a:srcRect l="15398" r="27534" b="-3"/>
          <a:stretch/>
        </p:blipFill>
        <p:spPr>
          <a:xfrm>
            <a:off x="301395" y="3292316"/>
            <a:ext cx="2554295" cy="2540377"/>
          </a:xfrm>
          <a:prstGeom prst="rect">
            <a:avLst/>
          </a:prstGeom>
        </p:spPr>
      </p:pic>
      <p:pic>
        <p:nvPicPr>
          <p:cNvPr id="5" name="Image 4">
            <a:extLst>
              <a:ext uri="{FF2B5EF4-FFF2-40B4-BE49-F238E27FC236}">
                <a16:creationId xmlns:a16="http://schemas.microsoft.com/office/drawing/2014/main" id="{18093FF7-6BF7-4F50-B18F-80BF854CB135}"/>
              </a:ext>
            </a:extLst>
          </p:cNvPr>
          <p:cNvPicPr>
            <a:picLocks noChangeAspect="1"/>
          </p:cNvPicPr>
          <p:nvPr/>
        </p:nvPicPr>
        <p:blipFill rotWithShape="1">
          <a:blip r:embed="rId6"/>
          <a:srcRect r="4530" b="-1"/>
          <a:stretch/>
        </p:blipFill>
        <p:spPr>
          <a:xfrm>
            <a:off x="4170378" y="3292317"/>
            <a:ext cx="2554247" cy="2540377"/>
          </a:xfrm>
          <a:prstGeom prst="rect">
            <a:avLst/>
          </a:prstGeom>
        </p:spPr>
      </p:pic>
      <p:sp>
        <p:nvSpPr>
          <p:cNvPr id="12" name="ZoneTexte 11">
            <a:extLst>
              <a:ext uri="{FF2B5EF4-FFF2-40B4-BE49-F238E27FC236}">
                <a16:creationId xmlns:a16="http://schemas.microsoft.com/office/drawing/2014/main" id="{085EBC8F-DC5D-40E3-8562-87FFDE1EC5B3}"/>
              </a:ext>
            </a:extLst>
          </p:cNvPr>
          <p:cNvSpPr txBox="1"/>
          <p:nvPr/>
        </p:nvSpPr>
        <p:spPr>
          <a:xfrm>
            <a:off x="2801086" y="561703"/>
            <a:ext cx="5708469" cy="523220"/>
          </a:xfrm>
          <a:prstGeom prst="rect">
            <a:avLst/>
          </a:prstGeom>
          <a:noFill/>
        </p:spPr>
        <p:txBody>
          <a:bodyPr wrap="square" rtlCol="0">
            <a:spAutoFit/>
          </a:bodyPr>
          <a:lstStyle/>
          <a:p>
            <a:pPr algn="ctr"/>
            <a:r>
              <a:rPr lang="fr-FR" sz="2800" b="1" dirty="0"/>
              <a:t>Discover Morocco !</a:t>
            </a:r>
          </a:p>
        </p:txBody>
      </p:sp>
    </p:spTree>
    <p:extLst>
      <p:ext uri="{BB962C8B-B14F-4D97-AF65-F5344CB8AC3E}">
        <p14:creationId xmlns:p14="http://schemas.microsoft.com/office/powerpoint/2010/main" val="2519951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CC1B9E4-414C-4354-BDDE-9B07BB7D9403}"/>
              </a:ext>
            </a:extLst>
          </p:cNvPr>
          <p:cNvSpPr>
            <a:spLocks noGrp="1"/>
          </p:cNvSpPr>
          <p:nvPr>
            <p:ph type="title"/>
          </p:nvPr>
        </p:nvSpPr>
        <p:spPr>
          <a:xfrm>
            <a:off x="6411685" y="634946"/>
            <a:ext cx="5127171" cy="1450757"/>
          </a:xfrm>
        </p:spPr>
        <p:txBody>
          <a:bodyPr>
            <a:normAutofit/>
          </a:bodyPr>
          <a:lstStyle/>
          <a:p>
            <a:r>
              <a:rPr lang="fr-FR" dirty="0"/>
              <a:t>Out of the country </a:t>
            </a:r>
          </a:p>
        </p:txBody>
      </p:sp>
      <p:pic>
        <p:nvPicPr>
          <p:cNvPr id="4" name="Image 3">
            <a:extLst>
              <a:ext uri="{FF2B5EF4-FFF2-40B4-BE49-F238E27FC236}">
                <a16:creationId xmlns:a16="http://schemas.microsoft.com/office/drawing/2014/main" id="{ED1C9679-742D-4008-A80C-B44C3DB102AD}"/>
              </a:ext>
            </a:extLst>
          </p:cNvPr>
          <p:cNvPicPr>
            <a:picLocks noChangeAspect="1"/>
          </p:cNvPicPr>
          <p:nvPr/>
        </p:nvPicPr>
        <p:blipFill>
          <a:blip r:embed="rId2"/>
          <a:stretch>
            <a:fillRect/>
          </a:stretch>
        </p:blipFill>
        <p:spPr>
          <a:xfrm>
            <a:off x="643192" y="1735709"/>
            <a:ext cx="5451627" cy="3066540"/>
          </a:xfrm>
          <a:prstGeom prst="rect">
            <a:avLst/>
          </a:prstGeom>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4BFEE613-C693-406C-9B1D-30959C4744B0}"/>
              </a:ext>
            </a:extLst>
          </p:cNvPr>
          <p:cNvSpPr>
            <a:spLocks noGrp="1"/>
          </p:cNvSpPr>
          <p:nvPr>
            <p:ph idx="1"/>
          </p:nvPr>
        </p:nvSpPr>
        <p:spPr>
          <a:xfrm>
            <a:off x="6411684" y="2198914"/>
            <a:ext cx="5127172" cy="3670180"/>
          </a:xfrm>
        </p:spPr>
        <p:txBody>
          <a:bodyPr>
            <a:normAutofit/>
          </a:bodyPr>
          <a:lstStyle/>
          <a:p>
            <a:r>
              <a:rPr lang="en-US" dirty="0"/>
              <a:t>-</a:t>
            </a:r>
            <a:r>
              <a:rPr lang="en-US" b="1" dirty="0"/>
              <a:t>ONCF</a:t>
            </a:r>
            <a:r>
              <a:rPr lang="en-US" dirty="0"/>
              <a:t> :And with the new TGV that links Casablanca to Tangier in only 2hrs 19,00 euros (= 190,00 dirhams), reaching a new country such as Spain, is accessible by ferry in only 35mins .  </a:t>
            </a:r>
            <a:r>
              <a:rPr lang="en-US" dirty="0">
                <a:hlinkClick r:id="rId3"/>
              </a:rPr>
              <a:t>https://www.oncf.ma</a:t>
            </a:r>
            <a:endParaRPr lang="en-US" dirty="0"/>
          </a:p>
          <a:p>
            <a:r>
              <a:rPr lang="en-US" dirty="0"/>
              <a:t> </a:t>
            </a:r>
          </a:p>
          <a:p>
            <a:endParaRPr lang="fr-FR" dirty="0"/>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3294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2">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4">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16">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18">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5761BF-ECBD-42DB-B857-29B153941D2F}"/>
              </a:ext>
            </a:extLst>
          </p:cNvPr>
          <p:cNvSpPr>
            <a:spLocks noGrp="1"/>
          </p:cNvSpPr>
          <p:nvPr>
            <p:ph type="title"/>
          </p:nvPr>
        </p:nvSpPr>
        <p:spPr>
          <a:xfrm>
            <a:off x="639890" y="26119"/>
            <a:ext cx="10909073" cy="794366"/>
          </a:xfrm>
        </p:spPr>
        <p:txBody>
          <a:bodyPr vert="horz" lIns="91440" tIns="45720" rIns="91440" bIns="45720" rtlCol="0" anchor="b">
            <a:normAutofit/>
          </a:bodyPr>
          <a:lstStyle/>
          <a:p>
            <a:pPr algn="ctr"/>
            <a:r>
              <a:rPr lang="en-US" b="1" dirty="0">
                <a:solidFill>
                  <a:schemeClr val="tx1">
                    <a:lumMod val="85000"/>
                    <a:lumOff val="15000"/>
                  </a:schemeClr>
                </a:solidFill>
              </a:rPr>
              <a:t>Visit Spain !</a:t>
            </a:r>
          </a:p>
        </p:txBody>
      </p:sp>
      <p:pic>
        <p:nvPicPr>
          <p:cNvPr id="5" name="Espace réservé du contenu 4">
            <a:extLst>
              <a:ext uri="{FF2B5EF4-FFF2-40B4-BE49-F238E27FC236}">
                <a16:creationId xmlns:a16="http://schemas.microsoft.com/office/drawing/2014/main" id="{B04ABDF7-0B4C-4A0D-BBD3-501B0050BCEA}"/>
              </a:ext>
            </a:extLst>
          </p:cNvPr>
          <p:cNvPicPr>
            <a:picLocks noChangeAspect="1"/>
          </p:cNvPicPr>
          <p:nvPr/>
        </p:nvPicPr>
        <p:blipFill rotWithShape="1">
          <a:blip r:embed="rId2">
            <a:extLst>
              <a:ext uri="{28A0092B-C50C-407E-A947-70E740481C1C}">
                <a14:useLocalDpi xmlns:a14="http://schemas.microsoft.com/office/drawing/2010/main" val="0"/>
              </a:ext>
            </a:extLst>
          </a:blip>
          <a:srcRect l="5580" r="5" b="5"/>
          <a:stretch/>
        </p:blipFill>
        <p:spPr>
          <a:xfrm>
            <a:off x="739051" y="1011916"/>
            <a:ext cx="3200477" cy="4231196"/>
          </a:xfrm>
          <a:prstGeom prst="rect">
            <a:avLst/>
          </a:prstGeom>
        </p:spPr>
      </p:pic>
      <p:sp>
        <p:nvSpPr>
          <p:cNvPr id="32" name="Rectangle 20">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044A3906-C1E6-4EB2-8298-D38C8397187E}"/>
              </a:ext>
            </a:extLst>
          </p:cNvPr>
          <p:cNvPicPr>
            <a:picLocks noChangeAspect="1"/>
          </p:cNvPicPr>
          <p:nvPr/>
        </p:nvPicPr>
        <p:blipFill rotWithShape="1">
          <a:blip r:embed="rId3"/>
          <a:srcRect l="942" r="6" b="6"/>
          <a:stretch/>
        </p:blipFill>
        <p:spPr>
          <a:xfrm>
            <a:off x="4268037" y="837060"/>
            <a:ext cx="3719936" cy="4580908"/>
          </a:xfrm>
          <a:prstGeom prst="rect">
            <a:avLst/>
          </a:prstGeom>
        </p:spPr>
      </p:pic>
      <p:sp>
        <p:nvSpPr>
          <p:cNvPr id="33" name="Rectangle 22">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865A47B7-D4FE-48DD-AE33-1EEC7D7DD3C2}"/>
              </a:ext>
            </a:extLst>
          </p:cNvPr>
          <p:cNvPicPr>
            <a:picLocks noChangeAspect="1"/>
          </p:cNvPicPr>
          <p:nvPr/>
        </p:nvPicPr>
        <p:blipFill rotWithShape="1">
          <a:blip r:embed="rId4">
            <a:extLst>
              <a:ext uri="{28A0092B-C50C-407E-A947-70E740481C1C}">
                <a14:useLocalDpi xmlns:a14="http://schemas.microsoft.com/office/drawing/2010/main" val="0"/>
              </a:ext>
            </a:extLst>
          </a:blip>
          <a:srcRect t="6502" r="-2" b="-2"/>
          <a:stretch/>
        </p:blipFill>
        <p:spPr>
          <a:xfrm>
            <a:off x="8216016" y="1011916"/>
            <a:ext cx="3312784" cy="4366713"/>
          </a:xfrm>
          <a:prstGeom prst="rect">
            <a:avLst/>
          </a:prstGeom>
        </p:spPr>
      </p:pic>
      <p:cxnSp>
        <p:nvCxnSpPr>
          <p:cNvPr id="25" name="Straight Connector 24">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0157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0A7AB7F3-BC4D-4FF7-B510-30BBE09A3805}"/>
              </a:ext>
            </a:extLst>
          </p:cNvPr>
          <p:cNvSpPr>
            <a:spLocks noGrp="1"/>
          </p:cNvSpPr>
          <p:nvPr>
            <p:ph type="title"/>
          </p:nvPr>
        </p:nvSpPr>
        <p:spPr>
          <a:xfrm>
            <a:off x="462760" y="2535311"/>
            <a:ext cx="3659246" cy="2926080"/>
          </a:xfrm>
        </p:spPr>
        <p:txBody>
          <a:bodyPr vert="horz" lIns="91440" tIns="45720" rIns="91440" bIns="45720" rtlCol="0" anchor="b">
            <a:normAutofit/>
          </a:bodyPr>
          <a:lstStyle/>
          <a:p>
            <a:r>
              <a:rPr lang="en-US" sz="2800" dirty="0"/>
              <a:t>There are several types of housing : </a:t>
            </a:r>
            <a:br>
              <a:rPr lang="en-US" sz="2800" dirty="0"/>
            </a:br>
            <a:r>
              <a:rPr lang="en-US" sz="2800" dirty="0"/>
              <a:t>preferred student residences, apartments, rooms for rent Homestays or Airbnb.</a:t>
            </a:r>
            <a:br>
              <a:rPr lang="en-US" sz="2800" dirty="0"/>
            </a:br>
            <a:endParaRPr lang="en-US" sz="2800" dirty="0"/>
          </a:p>
        </p:txBody>
      </p:sp>
      <p:pic>
        <p:nvPicPr>
          <p:cNvPr id="5" name="Espace réservé pour une image  4">
            <a:extLst>
              <a:ext uri="{FF2B5EF4-FFF2-40B4-BE49-F238E27FC236}">
                <a16:creationId xmlns:a16="http://schemas.microsoft.com/office/drawing/2014/main" id="{BCD50788-504F-4C51-83DB-4ED45C296E9C}"/>
              </a:ext>
            </a:extLst>
          </p:cNvPr>
          <p:cNvPicPr>
            <a:picLocks noGrp="1" noChangeAspect="1"/>
          </p:cNvPicPr>
          <p:nvPr>
            <p:ph type="pic" idx="1"/>
          </p:nvPr>
        </p:nvPicPr>
        <p:blipFill rotWithShape="1">
          <a:blip r:embed="rId2"/>
          <a:srcRect t="4596" b="4596"/>
          <a:stretch/>
        </p:blipFill>
        <p:spPr>
          <a:xfrm>
            <a:off x="4639733" y="10"/>
            <a:ext cx="7552266" cy="6857990"/>
          </a:xfrm>
          <a:prstGeom prst="rect">
            <a:avLst/>
          </a:prstGeom>
        </p:spPr>
      </p:pic>
      <p:sp>
        <p:nvSpPr>
          <p:cNvPr id="18" name="Rectangle 17">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ZoneTexte 6">
            <a:extLst>
              <a:ext uri="{FF2B5EF4-FFF2-40B4-BE49-F238E27FC236}">
                <a16:creationId xmlns:a16="http://schemas.microsoft.com/office/drawing/2014/main" id="{DFCFC8D0-8273-472A-BD41-9FE1DE591ACB}"/>
              </a:ext>
            </a:extLst>
          </p:cNvPr>
          <p:cNvSpPr txBox="1"/>
          <p:nvPr/>
        </p:nvSpPr>
        <p:spPr>
          <a:xfrm>
            <a:off x="502018" y="1185911"/>
            <a:ext cx="3343073" cy="707886"/>
          </a:xfrm>
          <a:prstGeom prst="rect">
            <a:avLst/>
          </a:prstGeom>
          <a:noFill/>
        </p:spPr>
        <p:txBody>
          <a:bodyPr wrap="square" rtlCol="0">
            <a:spAutoFit/>
          </a:bodyPr>
          <a:lstStyle/>
          <a:p>
            <a:pPr algn="ctr"/>
            <a:r>
              <a:rPr lang="fr-FR" sz="4000" b="1" dirty="0" err="1"/>
              <a:t>Housing</a:t>
            </a:r>
            <a:r>
              <a:rPr lang="fr-FR" sz="4000" b="1" dirty="0"/>
              <a:t> </a:t>
            </a:r>
            <a:r>
              <a:rPr lang="fr-FR" dirty="0"/>
              <a:t> </a:t>
            </a:r>
          </a:p>
        </p:txBody>
      </p:sp>
    </p:spTree>
    <p:extLst>
      <p:ext uri="{BB962C8B-B14F-4D97-AF65-F5344CB8AC3E}">
        <p14:creationId xmlns:p14="http://schemas.microsoft.com/office/powerpoint/2010/main" val="3081910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DC378F3-9A3E-4985-8C2E-68FFDF5EE6DA}"/>
              </a:ext>
            </a:extLst>
          </p:cNvPr>
          <p:cNvSpPr>
            <a:spLocks noGrp="1"/>
          </p:cNvSpPr>
          <p:nvPr>
            <p:ph type="title"/>
          </p:nvPr>
        </p:nvSpPr>
        <p:spPr>
          <a:xfrm>
            <a:off x="6411685" y="634946"/>
            <a:ext cx="5127171" cy="1450757"/>
          </a:xfrm>
        </p:spPr>
        <p:txBody>
          <a:bodyPr>
            <a:normAutofit/>
          </a:bodyPr>
          <a:lstStyle/>
          <a:p>
            <a:r>
              <a:rPr lang="fr-FR" dirty="0"/>
              <a:t>BAYT AL MAARIFA </a:t>
            </a:r>
            <a:endParaRPr lang="fr-FR"/>
          </a:p>
        </p:txBody>
      </p:sp>
      <p:pic>
        <p:nvPicPr>
          <p:cNvPr id="4" name="Image 3">
            <a:extLst>
              <a:ext uri="{FF2B5EF4-FFF2-40B4-BE49-F238E27FC236}">
                <a16:creationId xmlns:a16="http://schemas.microsoft.com/office/drawing/2014/main" id="{B69D96E2-E227-45A4-AD76-E57BED7389EE}"/>
              </a:ext>
            </a:extLst>
          </p:cNvPr>
          <p:cNvPicPr>
            <a:picLocks noChangeAspect="1"/>
          </p:cNvPicPr>
          <p:nvPr/>
        </p:nvPicPr>
        <p:blipFill>
          <a:blip r:embed="rId2"/>
          <a:stretch>
            <a:fillRect/>
          </a:stretch>
        </p:blipFill>
        <p:spPr>
          <a:xfrm>
            <a:off x="745132" y="645106"/>
            <a:ext cx="5247747" cy="5247747"/>
          </a:xfrm>
          <a:prstGeom prst="rect">
            <a:avLst/>
          </a:prstGeom>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E1EC4915-417F-4AD6-88D4-54E817BD8687}"/>
              </a:ext>
            </a:extLst>
          </p:cNvPr>
          <p:cNvSpPr>
            <a:spLocks noGrp="1"/>
          </p:cNvSpPr>
          <p:nvPr>
            <p:ph idx="1"/>
          </p:nvPr>
        </p:nvSpPr>
        <p:spPr>
          <a:xfrm>
            <a:off x="6411684" y="2198914"/>
            <a:ext cx="5127172" cy="3670180"/>
          </a:xfrm>
        </p:spPr>
        <p:txBody>
          <a:bodyPr>
            <a:normAutofit/>
          </a:bodyPr>
          <a:lstStyle/>
          <a:p>
            <a:pPr marL="0" indent="0">
              <a:buNone/>
            </a:pPr>
            <a:endParaRPr lang="en-US" sz="1700"/>
          </a:p>
          <a:p>
            <a:r>
              <a:rPr lang="en-US" sz="1700"/>
              <a:t>-Student residence located 2.5 km from the campus of TBS accessible by Tramway in 10 minutes.</a:t>
            </a:r>
          </a:p>
          <a:p>
            <a:r>
              <a:rPr lang="en-US" sz="1700"/>
              <a:t>Housing offer : (+ pictures available on the site)</a:t>
            </a:r>
          </a:p>
          <a:p>
            <a:r>
              <a:rPr lang="en-US" sz="1700"/>
              <a:t>-Single room 190,00 euros / month (= 1900,00 dirhams).</a:t>
            </a:r>
          </a:p>
          <a:p>
            <a:r>
              <a:rPr lang="en-US" sz="1700"/>
              <a:t>-Twin room 130,00 euros / month (1300,00 dirhams).</a:t>
            </a:r>
          </a:p>
          <a:p>
            <a:r>
              <a:rPr lang="en-US" sz="1700"/>
              <a:t>A refundable deposit of 600,00 euros (= 6000,00 dirhams) will be requested upon delivery of keys.</a:t>
            </a:r>
          </a:p>
          <a:p>
            <a:r>
              <a:rPr lang="fr-FR" sz="1700">
                <a:hlinkClick r:id="rId3"/>
              </a:rPr>
              <a:t>http://www.baytalmaarifa.ma</a:t>
            </a:r>
            <a:endParaRPr lang="fr-FR" sz="1700"/>
          </a:p>
          <a:p>
            <a:endParaRPr lang="fr-FR" sz="1700"/>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43952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EA448C6-0D44-4721-B024-297EDA60C184}"/>
              </a:ext>
            </a:extLst>
          </p:cNvPr>
          <p:cNvSpPr>
            <a:spLocks noGrp="1"/>
          </p:cNvSpPr>
          <p:nvPr>
            <p:ph type="title"/>
          </p:nvPr>
        </p:nvSpPr>
        <p:spPr>
          <a:xfrm>
            <a:off x="6411685" y="634946"/>
            <a:ext cx="5127171" cy="1450757"/>
          </a:xfrm>
        </p:spPr>
        <p:txBody>
          <a:bodyPr>
            <a:normAutofit/>
          </a:bodyPr>
          <a:lstStyle/>
          <a:p>
            <a:r>
              <a:rPr lang="fr-FR" dirty="0"/>
              <a:t>RESIDENCE ZIRAOUI </a:t>
            </a:r>
            <a:endParaRPr lang="fr-FR"/>
          </a:p>
        </p:txBody>
      </p:sp>
      <p:pic>
        <p:nvPicPr>
          <p:cNvPr id="4" name="Image 3">
            <a:extLst>
              <a:ext uri="{FF2B5EF4-FFF2-40B4-BE49-F238E27FC236}">
                <a16:creationId xmlns:a16="http://schemas.microsoft.com/office/drawing/2014/main" id="{BF81BF84-D19B-4266-A4F1-729E4464EC51}"/>
              </a:ext>
            </a:extLst>
          </p:cNvPr>
          <p:cNvPicPr>
            <a:picLocks noChangeAspect="1"/>
          </p:cNvPicPr>
          <p:nvPr/>
        </p:nvPicPr>
        <p:blipFill>
          <a:blip r:embed="rId2"/>
          <a:stretch>
            <a:fillRect/>
          </a:stretch>
        </p:blipFill>
        <p:spPr>
          <a:xfrm>
            <a:off x="745132" y="645106"/>
            <a:ext cx="5247747" cy="5247747"/>
          </a:xfrm>
          <a:prstGeom prst="rect">
            <a:avLst/>
          </a:prstGeom>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288F505-14AE-4C33-BF11-748EA8CD022D}"/>
              </a:ext>
            </a:extLst>
          </p:cNvPr>
          <p:cNvSpPr>
            <a:spLocks noGrp="1"/>
          </p:cNvSpPr>
          <p:nvPr>
            <p:ph idx="1"/>
          </p:nvPr>
        </p:nvSpPr>
        <p:spPr>
          <a:xfrm>
            <a:off x="6411684" y="2198914"/>
            <a:ext cx="5127172" cy="3670180"/>
          </a:xfrm>
        </p:spPr>
        <p:txBody>
          <a:bodyPr>
            <a:normAutofit/>
          </a:bodyPr>
          <a:lstStyle/>
          <a:p>
            <a:r>
              <a:rPr lang="en-US"/>
              <a:t>-Student residence located in a well-connected area, the university residence offers immediate access to all amenities and public transport. Campus access remaining a bit distant. </a:t>
            </a:r>
          </a:p>
          <a:p>
            <a:r>
              <a:rPr lang="en-US"/>
              <a:t>Housing offer : (+ pictures available on the site)</a:t>
            </a:r>
          </a:p>
          <a:p>
            <a:r>
              <a:rPr lang="en-US"/>
              <a:t>-Single room 250,00 euros/month (= 2500,00 dirhams).</a:t>
            </a:r>
          </a:p>
          <a:p>
            <a:r>
              <a:rPr lang="en-US"/>
              <a:t>-Twin room 170,00 euros/month (= 1700,00 dirhams).</a:t>
            </a:r>
          </a:p>
          <a:p>
            <a:r>
              <a:rPr lang="en-US">
                <a:hlinkClick r:id="rId3"/>
              </a:rPr>
              <a:t>http://www.resu.ma</a:t>
            </a:r>
            <a:endParaRPr lang="en-US"/>
          </a:p>
          <a:p>
            <a:endParaRPr lang="fr-FR" dirty="0"/>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4425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38E32AF-551A-4D8D-90C6-BB37ACB4D216}"/>
              </a:ext>
            </a:extLst>
          </p:cNvPr>
          <p:cNvSpPr>
            <a:spLocks noGrp="1"/>
          </p:cNvSpPr>
          <p:nvPr>
            <p:ph type="title"/>
          </p:nvPr>
        </p:nvSpPr>
        <p:spPr>
          <a:xfrm>
            <a:off x="6411685" y="634946"/>
            <a:ext cx="5127171" cy="1450757"/>
          </a:xfrm>
        </p:spPr>
        <p:txBody>
          <a:bodyPr>
            <a:normAutofit/>
          </a:bodyPr>
          <a:lstStyle/>
          <a:p>
            <a:r>
              <a:rPr lang="fr-FR" dirty="0"/>
              <a:t>RESIDENCE DE L’OASIS </a:t>
            </a:r>
            <a:endParaRPr lang="fr-FR"/>
          </a:p>
        </p:txBody>
      </p:sp>
      <p:pic>
        <p:nvPicPr>
          <p:cNvPr id="4" name="Image 3">
            <a:extLst>
              <a:ext uri="{FF2B5EF4-FFF2-40B4-BE49-F238E27FC236}">
                <a16:creationId xmlns:a16="http://schemas.microsoft.com/office/drawing/2014/main" id="{184A18FE-C23D-4FBA-A896-55FF585D30C2}"/>
              </a:ext>
            </a:extLst>
          </p:cNvPr>
          <p:cNvPicPr>
            <a:picLocks noChangeAspect="1"/>
          </p:cNvPicPr>
          <p:nvPr/>
        </p:nvPicPr>
        <p:blipFill>
          <a:blip r:embed="rId2"/>
          <a:stretch>
            <a:fillRect/>
          </a:stretch>
        </p:blipFill>
        <p:spPr>
          <a:xfrm>
            <a:off x="745132" y="645106"/>
            <a:ext cx="5247747" cy="5247747"/>
          </a:xfrm>
          <a:prstGeom prst="rect">
            <a:avLst/>
          </a:prstGeom>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E36B8F62-0C49-4097-9309-86E9A5A1DB93}"/>
              </a:ext>
            </a:extLst>
          </p:cNvPr>
          <p:cNvSpPr>
            <a:spLocks noGrp="1"/>
          </p:cNvSpPr>
          <p:nvPr>
            <p:ph idx="1"/>
          </p:nvPr>
        </p:nvSpPr>
        <p:spPr>
          <a:xfrm>
            <a:off x="6411684" y="2198914"/>
            <a:ext cx="5127172" cy="3670180"/>
          </a:xfrm>
        </p:spPr>
        <p:txBody>
          <a:bodyPr>
            <a:normAutofit/>
          </a:bodyPr>
          <a:lstStyle/>
          <a:p>
            <a:r>
              <a:rPr lang="en-US" sz="1700"/>
              <a:t>-Located in the residential area of the Oasis, accessible by tramway, 200 m from the Casa-Oasis train station, and at the intersection of higher education institutions.</a:t>
            </a:r>
          </a:p>
          <a:p>
            <a:r>
              <a:rPr lang="en-US" sz="1700"/>
              <a:t>Housing offer : (+ pictures available on the site).</a:t>
            </a:r>
          </a:p>
          <a:p>
            <a:r>
              <a:rPr lang="en-US" sz="1700"/>
              <a:t>-Single room payable quarterly 180,00 euros x3 months (= 1800,00 dirhams x 3 months).</a:t>
            </a:r>
          </a:p>
          <a:p>
            <a:r>
              <a:rPr lang="en-US" sz="1700"/>
              <a:t>-A refundable deposit of 180.00 euros (= 1800.00 dirhams) will be requested upon delivery of the keys.</a:t>
            </a:r>
          </a:p>
          <a:p>
            <a:r>
              <a:rPr lang="fr-FR" sz="1700"/>
              <a:t> </a:t>
            </a:r>
            <a:r>
              <a:rPr lang="fr-FR" sz="1700">
                <a:hlinkClick r:id="rId3"/>
              </a:rPr>
              <a:t>http://www.loge-etudes.com/w3/</a:t>
            </a:r>
            <a:endParaRPr lang="fr-FR" sz="1700"/>
          </a:p>
          <a:p>
            <a:endParaRPr lang="fr-FR" sz="1700"/>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81890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76B676-E9E3-4B1B-B30E-9B30AA80E3AB}"/>
              </a:ext>
            </a:extLst>
          </p:cNvPr>
          <p:cNvSpPr>
            <a:spLocks noGrp="1"/>
          </p:cNvSpPr>
          <p:nvPr>
            <p:ph type="title"/>
          </p:nvPr>
        </p:nvSpPr>
        <p:spPr/>
        <p:txBody>
          <a:bodyPr/>
          <a:lstStyle/>
          <a:p>
            <a:pPr algn="ctr"/>
            <a:r>
              <a:rPr lang="fr-FR" dirty="0" err="1"/>
              <a:t>Apartements</a:t>
            </a:r>
            <a:r>
              <a:rPr lang="fr-FR" dirty="0"/>
              <a:t> and studios </a:t>
            </a:r>
          </a:p>
        </p:txBody>
      </p:sp>
      <p:sp>
        <p:nvSpPr>
          <p:cNvPr id="3" name="Espace réservé du contenu 2">
            <a:extLst>
              <a:ext uri="{FF2B5EF4-FFF2-40B4-BE49-F238E27FC236}">
                <a16:creationId xmlns:a16="http://schemas.microsoft.com/office/drawing/2014/main" id="{CA31C403-6C8C-4A52-B2C4-96ECA1BB52E5}"/>
              </a:ext>
            </a:extLst>
          </p:cNvPr>
          <p:cNvSpPr>
            <a:spLocks noGrp="1"/>
          </p:cNvSpPr>
          <p:nvPr>
            <p:ph idx="1"/>
          </p:nvPr>
        </p:nvSpPr>
        <p:spPr/>
        <p:txBody>
          <a:bodyPr/>
          <a:lstStyle/>
          <a:p>
            <a:endParaRPr lang="fr-FR" sz="2800" dirty="0"/>
          </a:p>
          <a:p>
            <a:pPr algn="just"/>
            <a:r>
              <a:rPr lang="fr-FR" sz="2800" dirty="0"/>
              <a:t>-</a:t>
            </a:r>
            <a:r>
              <a:rPr lang="fr-FR" sz="2800" dirty="0" err="1"/>
              <a:t>Estimated</a:t>
            </a:r>
            <a:r>
              <a:rPr lang="fr-FR" sz="2800" dirty="0"/>
              <a:t> </a:t>
            </a:r>
            <a:r>
              <a:rPr lang="fr-FR" sz="2800" dirty="0" err="1"/>
              <a:t>rent</a:t>
            </a:r>
            <a:r>
              <a:rPr lang="fr-FR" sz="2800" dirty="0"/>
              <a:t> in Casablanca varies by area and </a:t>
            </a:r>
            <a:r>
              <a:rPr lang="fr-FR" sz="2800" dirty="0" err="1"/>
              <a:t>neighborhood</a:t>
            </a:r>
            <a:r>
              <a:rPr lang="fr-FR" sz="2800" dirty="0"/>
              <a:t>. The </a:t>
            </a:r>
            <a:r>
              <a:rPr lang="fr-FR" sz="2800" dirty="0" err="1"/>
              <a:t>average</a:t>
            </a:r>
            <a:r>
              <a:rPr lang="fr-FR" sz="2800" dirty="0"/>
              <a:t> </a:t>
            </a:r>
            <a:r>
              <a:rPr lang="fr-FR" sz="2800" dirty="0" err="1"/>
              <a:t>is</a:t>
            </a:r>
            <a:r>
              <a:rPr lang="fr-FR" sz="2800" dirty="0"/>
              <a:t> 300,00 to 800,00 euros (3000,00 dirhams to 8000,00 dirhams) per </a:t>
            </a:r>
            <a:r>
              <a:rPr lang="fr-FR" sz="2800" dirty="0" err="1"/>
              <a:t>month</a:t>
            </a:r>
            <a:r>
              <a:rPr lang="fr-FR" sz="2800" dirty="0"/>
              <a:t>.</a:t>
            </a:r>
          </a:p>
          <a:p>
            <a:pPr algn="just"/>
            <a:r>
              <a:rPr lang="fr-FR" sz="2800" dirty="0"/>
              <a:t>-</a:t>
            </a:r>
            <a:r>
              <a:rPr lang="fr-FR" sz="2800" dirty="0" err="1"/>
              <a:t>Websites</a:t>
            </a:r>
            <a:r>
              <a:rPr lang="fr-FR" sz="2800" dirty="0"/>
              <a:t> </a:t>
            </a:r>
            <a:r>
              <a:rPr lang="fr-FR" sz="2800" dirty="0" err="1"/>
              <a:t>where</a:t>
            </a:r>
            <a:r>
              <a:rPr lang="fr-FR" sz="2800" dirty="0"/>
              <a:t> to </a:t>
            </a:r>
            <a:r>
              <a:rPr lang="fr-FR" sz="2800" dirty="0" err="1"/>
              <a:t>find</a:t>
            </a:r>
            <a:r>
              <a:rPr lang="fr-FR" sz="2800" dirty="0"/>
              <a:t> </a:t>
            </a:r>
            <a:r>
              <a:rPr lang="fr-FR" sz="2800" dirty="0" err="1"/>
              <a:t>rent</a:t>
            </a:r>
            <a:r>
              <a:rPr lang="fr-FR" sz="2800" dirty="0"/>
              <a:t> </a:t>
            </a:r>
            <a:r>
              <a:rPr lang="fr-FR" sz="2800" u="sng" dirty="0">
                <a:hlinkClick r:id="rId2"/>
              </a:rPr>
              <a:t>http://logement.students.ma</a:t>
            </a:r>
            <a:r>
              <a:rPr lang="fr-FR" sz="2800" dirty="0"/>
              <a:t> or  </a:t>
            </a:r>
            <a:r>
              <a:rPr lang="fr-FR" sz="2800" u="sng" dirty="0">
                <a:hlinkClick r:id="rId3"/>
              </a:rPr>
              <a:t>http://avito.ma</a:t>
            </a:r>
            <a:r>
              <a:rPr lang="fr-FR" sz="2800" u="sng" dirty="0"/>
              <a:t>.</a:t>
            </a:r>
          </a:p>
          <a:p>
            <a:endParaRPr lang="fr-FR" dirty="0"/>
          </a:p>
          <a:p>
            <a:endParaRPr lang="fr-FR" dirty="0"/>
          </a:p>
        </p:txBody>
      </p:sp>
    </p:spTree>
    <p:extLst>
      <p:ext uri="{BB962C8B-B14F-4D97-AF65-F5344CB8AC3E}">
        <p14:creationId xmlns:p14="http://schemas.microsoft.com/office/powerpoint/2010/main" val="2828120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64079D7C-DCE7-4577-B794-38A93FB8EBB2}"/>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a:t>Everyday life </a:t>
            </a:r>
          </a:p>
        </p:txBody>
      </p:sp>
      <p:pic>
        <p:nvPicPr>
          <p:cNvPr id="6" name="Espace réservé du contenu 5">
            <a:extLst>
              <a:ext uri="{FF2B5EF4-FFF2-40B4-BE49-F238E27FC236}">
                <a16:creationId xmlns:a16="http://schemas.microsoft.com/office/drawing/2014/main" id="{68ADD2CA-892F-49BE-A01B-7650E12599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417" r="10756"/>
          <a:stretch/>
        </p:blipFill>
        <p:spPr>
          <a:xfrm>
            <a:off x="4616754" y="-1"/>
            <a:ext cx="7572085" cy="3426521"/>
          </a:xfrm>
          <a:prstGeom prst="rect">
            <a:avLst/>
          </a:prstGeom>
        </p:spPr>
      </p:pic>
      <p:sp>
        <p:nvSpPr>
          <p:cNvPr id="19" name="Rectangle 18">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age 6">
            <a:extLst>
              <a:ext uri="{FF2B5EF4-FFF2-40B4-BE49-F238E27FC236}">
                <a16:creationId xmlns:a16="http://schemas.microsoft.com/office/drawing/2014/main" id="{54E7BF13-4F6F-44B5-8923-1988CB001439}"/>
              </a:ext>
            </a:extLst>
          </p:cNvPr>
          <p:cNvPicPr>
            <a:picLocks noChangeAspect="1"/>
          </p:cNvPicPr>
          <p:nvPr/>
        </p:nvPicPr>
        <p:blipFill>
          <a:blip r:embed="rId3"/>
          <a:stretch>
            <a:fillRect/>
          </a:stretch>
        </p:blipFill>
        <p:spPr>
          <a:xfrm>
            <a:off x="4495661" y="1740261"/>
            <a:ext cx="3200677" cy="3377477"/>
          </a:xfrm>
          <a:prstGeom prst="rect">
            <a:avLst/>
          </a:prstGeom>
        </p:spPr>
      </p:pic>
      <p:pic>
        <p:nvPicPr>
          <p:cNvPr id="9" name="Image 8">
            <a:extLst>
              <a:ext uri="{FF2B5EF4-FFF2-40B4-BE49-F238E27FC236}">
                <a16:creationId xmlns:a16="http://schemas.microsoft.com/office/drawing/2014/main" id="{367C777A-3D6B-4729-800F-385C699A7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755" y="3428999"/>
            <a:ext cx="7572070" cy="3429001"/>
          </a:xfrm>
          <a:prstGeom prst="rect">
            <a:avLst/>
          </a:prstGeom>
        </p:spPr>
      </p:pic>
    </p:spTree>
    <p:extLst>
      <p:ext uri="{BB962C8B-B14F-4D97-AF65-F5344CB8AC3E}">
        <p14:creationId xmlns:p14="http://schemas.microsoft.com/office/powerpoint/2010/main" val="1710301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429790-6ED4-40F5-B724-CA5BE01BB8E3}"/>
              </a:ext>
            </a:extLst>
          </p:cNvPr>
          <p:cNvSpPr>
            <a:spLocks noGrp="1"/>
          </p:cNvSpPr>
          <p:nvPr>
            <p:ph type="title"/>
          </p:nvPr>
        </p:nvSpPr>
        <p:spPr/>
        <p:txBody>
          <a:bodyPr/>
          <a:lstStyle/>
          <a:p>
            <a:pPr algn="ctr"/>
            <a:r>
              <a:rPr lang="fr-FR" b="1" dirty="0">
                <a:solidFill>
                  <a:schemeClr val="tx1"/>
                </a:solidFill>
              </a:rPr>
              <a:t>HYPERMARKETS AND SUPERMARKETS</a:t>
            </a:r>
          </a:p>
        </p:txBody>
      </p:sp>
      <p:pic>
        <p:nvPicPr>
          <p:cNvPr id="4" name="Espace réservé du contenu 3">
            <a:extLst>
              <a:ext uri="{FF2B5EF4-FFF2-40B4-BE49-F238E27FC236}">
                <a16:creationId xmlns:a16="http://schemas.microsoft.com/office/drawing/2014/main" id="{8480A504-49CF-409C-8935-3EC9132518BA}"/>
              </a:ext>
            </a:extLst>
          </p:cNvPr>
          <p:cNvPicPr>
            <a:picLocks noGrp="1" noChangeAspect="1"/>
          </p:cNvPicPr>
          <p:nvPr>
            <p:ph idx="1"/>
          </p:nvPr>
        </p:nvPicPr>
        <p:blipFill>
          <a:blip r:embed="rId2"/>
          <a:stretch>
            <a:fillRect/>
          </a:stretch>
        </p:blipFill>
        <p:spPr>
          <a:xfrm>
            <a:off x="1522732" y="2178049"/>
            <a:ext cx="2373106" cy="1582069"/>
          </a:xfrm>
          <a:prstGeom prst="rect">
            <a:avLst/>
          </a:prstGeom>
        </p:spPr>
      </p:pic>
      <p:pic>
        <p:nvPicPr>
          <p:cNvPr id="5" name="Image 4">
            <a:extLst>
              <a:ext uri="{FF2B5EF4-FFF2-40B4-BE49-F238E27FC236}">
                <a16:creationId xmlns:a16="http://schemas.microsoft.com/office/drawing/2014/main" id="{55BBA296-A49F-4965-B392-707FDBE985DE}"/>
              </a:ext>
            </a:extLst>
          </p:cNvPr>
          <p:cNvPicPr>
            <a:picLocks noChangeAspect="1"/>
          </p:cNvPicPr>
          <p:nvPr/>
        </p:nvPicPr>
        <p:blipFill>
          <a:blip r:embed="rId3"/>
          <a:stretch>
            <a:fillRect/>
          </a:stretch>
        </p:blipFill>
        <p:spPr>
          <a:xfrm>
            <a:off x="7256393" y="2353880"/>
            <a:ext cx="3603329" cy="1230405"/>
          </a:xfrm>
          <a:prstGeom prst="rect">
            <a:avLst/>
          </a:prstGeom>
        </p:spPr>
      </p:pic>
      <p:pic>
        <p:nvPicPr>
          <p:cNvPr id="6" name="Image 5">
            <a:extLst>
              <a:ext uri="{FF2B5EF4-FFF2-40B4-BE49-F238E27FC236}">
                <a16:creationId xmlns:a16="http://schemas.microsoft.com/office/drawing/2014/main" id="{BA78491C-974E-4E64-85D3-A90298DA6E4C}"/>
              </a:ext>
            </a:extLst>
          </p:cNvPr>
          <p:cNvPicPr>
            <a:picLocks noChangeAspect="1"/>
          </p:cNvPicPr>
          <p:nvPr/>
        </p:nvPicPr>
        <p:blipFill>
          <a:blip r:embed="rId4"/>
          <a:stretch>
            <a:fillRect/>
          </a:stretch>
        </p:blipFill>
        <p:spPr>
          <a:xfrm>
            <a:off x="4707353" y="2859474"/>
            <a:ext cx="2099847" cy="2099847"/>
          </a:xfrm>
          <a:prstGeom prst="rect">
            <a:avLst/>
          </a:prstGeom>
        </p:spPr>
      </p:pic>
      <p:pic>
        <p:nvPicPr>
          <p:cNvPr id="7" name="Image 6">
            <a:extLst>
              <a:ext uri="{FF2B5EF4-FFF2-40B4-BE49-F238E27FC236}">
                <a16:creationId xmlns:a16="http://schemas.microsoft.com/office/drawing/2014/main" id="{F91BB0EA-AAF7-40CB-8379-23D1898445C8}"/>
              </a:ext>
            </a:extLst>
          </p:cNvPr>
          <p:cNvPicPr>
            <a:picLocks noChangeAspect="1"/>
          </p:cNvPicPr>
          <p:nvPr/>
        </p:nvPicPr>
        <p:blipFill>
          <a:blip r:embed="rId5"/>
          <a:stretch>
            <a:fillRect/>
          </a:stretch>
        </p:blipFill>
        <p:spPr>
          <a:xfrm>
            <a:off x="1522732" y="3760118"/>
            <a:ext cx="2857500" cy="1878680"/>
          </a:xfrm>
          <a:prstGeom prst="rect">
            <a:avLst/>
          </a:prstGeom>
        </p:spPr>
      </p:pic>
      <p:pic>
        <p:nvPicPr>
          <p:cNvPr id="8" name="Image 7">
            <a:extLst>
              <a:ext uri="{FF2B5EF4-FFF2-40B4-BE49-F238E27FC236}">
                <a16:creationId xmlns:a16="http://schemas.microsoft.com/office/drawing/2014/main" id="{50992E6C-B9E4-4B64-BDB4-9276A48C95E2}"/>
              </a:ext>
            </a:extLst>
          </p:cNvPr>
          <p:cNvPicPr>
            <a:picLocks noChangeAspect="1"/>
          </p:cNvPicPr>
          <p:nvPr/>
        </p:nvPicPr>
        <p:blipFill>
          <a:blip r:embed="rId6"/>
          <a:stretch>
            <a:fillRect/>
          </a:stretch>
        </p:blipFill>
        <p:spPr>
          <a:xfrm>
            <a:off x="7134321" y="4019981"/>
            <a:ext cx="3603328" cy="1878680"/>
          </a:xfrm>
          <a:prstGeom prst="rect">
            <a:avLst/>
          </a:prstGeom>
        </p:spPr>
      </p:pic>
    </p:spTree>
    <p:extLst>
      <p:ext uri="{BB962C8B-B14F-4D97-AF65-F5344CB8AC3E}">
        <p14:creationId xmlns:p14="http://schemas.microsoft.com/office/powerpoint/2010/main" val="84084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53C686DC-3688-414B-A29B-269E4E3E0279}"/>
              </a:ext>
            </a:extLst>
          </p:cNvPr>
          <p:cNvSpPr>
            <a:spLocks noGrp="1"/>
          </p:cNvSpPr>
          <p:nvPr>
            <p:ph type="title"/>
          </p:nvPr>
        </p:nvSpPr>
        <p:spPr>
          <a:xfrm>
            <a:off x="395849" y="1312334"/>
            <a:ext cx="3793067" cy="2878666"/>
          </a:xfrm>
        </p:spPr>
        <p:txBody>
          <a:bodyPr vert="horz" lIns="91440" tIns="45720" rIns="91440" bIns="45720" rtlCol="0" anchor="b">
            <a:normAutofit/>
          </a:bodyPr>
          <a:lstStyle/>
          <a:p>
            <a:pPr algn="ctr"/>
            <a:r>
              <a:rPr lang="en-US" sz="4400" dirty="0"/>
              <a:t>Must see of Casablanca </a:t>
            </a:r>
          </a:p>
        </p:txBody>
      </p:sp>
      <p:pic>
        <p:nvPicPr>
          <p:cNvPr id="6" name="Espace réservé du contenu 5">
            <a:extLst>
              <a:ext uri="{FF2B5EF4-FFF2-40B4-BE49-F238E27FC236}">
                <a16:creationId xmlns:a16="http://schemas.microsoft.com/office/drawing/2014/main" id="{D167C738-E584-4F6C-BC3E-A54607603C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77" r="-2" b="-2"/>
          <a:stretch/>
        </p:blipFill>
        <p:spPr>
          <a:xfrm>
            <a:off x="4639733" y="10"/>
            <a:ext cx="7552266" cy="6857990"/>
          </a:xfrm>
          <a:prstGeom prst="rect">
            <a:avLst/>
          </a:prstGeom>
        </p:spPr>
      </p:pic>
      <p:sp>
        <p:nvSpPr>
          <p:cNvPr id="19" name="Rectangle 18">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79752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8FCAB9-A12A-4614-8E54-BD02BD28A5E0}"/>
              </a:ext>
            </a:extLst>
          </p:cNvPr>
          <p:cNvSpPr>
            <a:spLocks noGrp="1"/>
          </p:cNvSpPr>
          <p:nvPr>
            <p:ph type="title"/>
          </p:nvPr>
        </p:nvSpPr>
        <p:spPr/>
        <p:txBody>
          <a:bodyPr/>
          <a:lstStyle/>
          <a:p>
            <a:pPr algn="ctr"/>
            <a:r>
              <a:rPr lang="fr-FR" b="1" dirty="0"/>
              <a:t>Small Shop &amp; Delicatessen</a:t>
            </a:r>
          </a:p>
        </p:txBody>
      </p:sp>
      <p:pic>
        <p:nvPicPr>
          <p:cNvPr id="5" name="Espace réservé du contenu 4">
            <a:extLst>
              <a:ext uri="{FF2B5EF4-FFF2-40B4-BE49-F238E27FC236}">
                <a16:creationId xmlns:a16="http://schemas.microsoft.com/office/drawing/2014/main" id="{EE3F905B-193D-49F4-8DB2-63561CF552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321" y="1737360"/>
            <a:ext cx="5059680" cy="4587239"/>
          </a:xfrm>
        </p:spPr>
      </p:pic>
      <p:pic>
        <p:nvPicPr>
          <p:cNvPr id="6" name="Image 5">
            <a:extLst>
              <a:ext uri="{FF2B5EF4-FFF2-40B4-BE49-F238E27FC236}">
                <a16:creationId xmlns:a16="http://schemas.microsoft.com/office/drawing/2014/main" id="{1084715C-7E24-49E3-97ED-AC68430B2B03}"/>
              </a:ext>
            </a:extLst>
          </p:cNvPr>
          <p:cNvPicPr>
            <a:picLocks noChangeAspect="1"/>
          </p:cNvPicPr>
          <p:nvPr/>
        </p:nvPicPr>
        <p:blipFill>
          <a:blip r:embed="rId3"/>
          <a:stretch>
            <a:fillRect/>
          </a:stretch>
        </p:blipFill>
        <p:spPr>
          <a:xfrm>
            <a:off x="6156959" y="1737359"/>
            <a:ext cx="5059679" cy="4587239"/>
          </a:xfrm>
          <a:prstGeom prst="rect">
            <a:avLst/>
          </a:prstGeom>
        </p:spPr>
      </p:pic>
    </p:spTree>
    <p:extLst>
      <p:ext uri="{BB962C8B-B14F-4D97-AF65-F5344CB8AC3E}">
        <p14:creationId xmlns:p14="http://schemas.microsoft.com/office/powerpoint/2010/main" val="296417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B9A456-4F29-4087-A8D7-96FEC41AC7D0}"/>
              </a:ext>
            </a:extLst>
          </p:cNvPr>
          <p:cNvSpPr>
            <a:spLocks noGrp="1"/>
          </p:cNvSpPr>
          <p:nvPr>
            <p:ph type="title"/>
          </p:nvPr>
        </p:nvSpPr>
        <p:spPr>
          <a:xfrm>
            <a:off x="1066800" y="263527"/>
            <a:ext cx="10058400" cy="1450757"/>
          </a:xfrm>
        </p:spPr>
        <p:txBody>
          <a:bodyPr/>
          <a:lstStyle/>
          <a:p>
            <a:pPr algn="ctr"/>
            <a:r>
              <a:rPr lang="fr-FR" b="1" dirty="0">
                <a:solidFill>
                  <a:schemeClr val="tx1"/>
                </a:solidFill>
              </a:rPr>
              <a:t>Souks : Maarif </a:t>
            </a:r>
            <a:r>
              <a:rPr lang="fr-FR" b="1" dirty="0" err="1">
                <a:solidFill>
                  <a:schemeClr val="tx1"/>
                </a:solidFill>
              </a:rPr>
              <a:t>market</a:t>
            </a:r>
            <a:r>
              <a:rPr lang="fr-FR" b="1" dirty="0">
                <a:solidFill>
                  <a:schemeClr val="tx1"/>
                </a:solidFill>
              </a:rPr>
              <a:t> &amp; Central </a:t>
            </a:r>
            <a:r>
              <a:rPr lang="fr-FR" b="1" dirty="0" err="1">
                <a:solidFill>
                  <a:schemeClr val="tx1"/>
                </a:solidFill>
              </a:rPr>
              <a:t>market</a:t>
            </a:r>
            <a:r>
              <a:rPr lang="fr-FR" b="1" dirty="0">
                <a:solidFill>
                  <a:schemeClr val="tx1"/>
                </a:solidFill>
              </a:rPr>
              <a:t> </a:t>
            </a:r>
          </a:p>
        </p:txBody>
      </p:sp>
      <p:pic>
        <p:nvPicPr>
          <p:cNvPr id="5" name="Espace réservé du contenu 4">
            <a:extLst>
              <a:ext uri="{FF2B5EF4-FFF2-40B4-BE49-F238E27FC236}">
                <a16:creationId xmlns:a16="http://schemas.microsoft.com/office/drawing/2014/main" id="{0E85BA62-2AE1-44A5-BE29-6DF2C2B96C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6457" y="1714284"/>
            <a:ext cx="4908543" cy="4534116"/>
          </a:xfrm>
        </p:spPr>
      </p:pic>
      <p:pic>
        <p:nvPicPr>
          <p:cNvPr id="8" name="Image 7">
            <a:extLst>
              <a:ext uri="{FF2B5EF4-FFF2-40B4-BE49-F238E27FC236}">
                <a16:creationId xmlns:a16="http://schemas.microsoft.com/office/drawing/2014/main" id="{7DDB70ED-DC5C-445A-8C4E-DC0E0C6E2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676" y="1703809"/>
            <a:ext cx="5234524" cy="4534116"/>
          </a:xfrm>
          <a:prstGeom prst="rect">
            <a:avLst/>
          </a:prstGeom>
        </p:spPr>
      </p:pic>
    </p:spTree>
    <p:extLst>
      <p:ext uri="{BB962C8B-B14F-4D97-AF65-F5344CB8AC3E}">
        <p14:creationId xmlns:p14="http://schemas.microsoft.com/office/powerpoint/2010/main" val="2410757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99373FF-C78A-430B-A246-6048999CE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F9DAF1-EC42-4CEF-A0B7-4FF6907DE849}"/>
              </a:ext>
            </a:extLst>
          </p:cNvPr>
          <p:cNvSpPr>
            <a:spLocks noGrp="1"/>
          </p:cNvSpPr>
          <p:nvPr>
            <p:ph type="title"/>
          </p:nvPr>
        </p:nvSpPr>
        <p:spPr>
          <a:xfrm>
            <a:off x="4703577" y="634946"/>
            <a:ext cx="6846166" cy="1450757"/>
          </a:xfrm>
        </p:spPr>
        <p:txBody>
          <a:bodyPr vert="horz" lIns="91440" tIns="45720" rIns="91440" bIns="45720" rtlCol="0">
            <a:normAutofit/>
          </a:bodyPr>
          <a:lstStyle/>
          <a:p>
            <a:r>
              <a:rPr lang="en-US" b="1"/>
              <a:t>THE MAIN MOBILE TELEPHONE OPERATORS</a:t>
            </a:r>
          </a:p>
        </p:txBody>
      </p:sp>
      <p:pic>
        <p:nvPicPr>
          <p:cNvPr id="5" name="Image 4">
            <a:extLst>
              <a:ext uri="{FF2B5EF4-FFF2-40B4-BE49-F238E27FC236}">
                <a16:creationId xmlns:a16="http://schemas.microsoft.com/office/drawing/2014/main" id="{1B5E0293-09D7-448F-A25F-1D7283FB678B}"/>
              </a:ext>
            </a:extLst>
          </p:cNvPr>
          <p:cNvPicPr>
            <a:picLocks noChangeAspect="1"/>
          </p:cNvPicPr>
          <p:nvPr/>
        </p:nvPicPr>
        <p:blipFill>
          <a:blip r:embed="rId2"/>
          <a:stretch>
            <a:fillRect/>
          </a:stretch>
        </p:blipFill>
        <p:spPr>
          <a:xfrm>
            <a:off x="1228111" y="604722"/>
            <a:ext cx="2402247" cy="1583926"/>
          </a:xfrm>
          <a:prstGeom prst="rect">
            <a:avLst/>
          </a:prstGeom>
        </p:spPr>
      </p:pic>
      <p:cxnSp>
        <p:nvCxnSpPr>
          <p:cNvPr id="34" name="Straight Connector 33">
            <a:extLst>
              <a:ext uri="{FF2B5EF4-FFF2-40B4-BE49-F238E27FC236}">
                <a16:creationId xmlns:a16="http://schemas.microsoft.com/office/drawing/2014/main" id="{03EBB925-FEC3-4CD5-9271-3D75EBB532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9772"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F01577B3-8AEF-4E31-8C9E-9E96B6D34C34}"/>
              </a:ext>
            </a:extLst>
          </p:cNvPr>
          <p:cNvPicPr>
            <a:picLocks noChangeAspect="1"/>
          </p:cNvPicPr>
          <p:nvPr/>
        </p:nvPicPr>
        <p:blipFill>
          <a:blip r:embed="rId3"/>
          <a:stretch>
            <a:fillRect/>
          </a:stretch>
        </p:blipFill>
        <p:spPr>
          <a:xfrm>
            <a:off x="1542439" y="2349517"/>
            <a:ext cx="1603932" cy="1599923"/>
          </a:xfrm>
          <a:prstGeom prst="rect">
            <a:avLst/>
          </a:prstGeom>
        </p:spPr>
      </p:pic>
      <p:pic>
        <p:nvPicPr>
          <p:cNvPr id="6" name="Image 5">
            <a:extLst>
              <a:ext uri="{FF2B5EF4-FFF2-40B4-BE49-F238E27FC236}">
                <a16:creationId xmlns:a16="http://schemas.microsoft.com/office/drawing/2014/main" id="{413F09F4-4E06-4DD4-B014-E865EC522627}"/>
              </a:ext>
            </a:extLst>
          </p:cNvPr>
          <p:cNvPicPr>
            <a:picLocks noChangeAspect="1"/>
          </p:cNvPicPr>
          <p:nvPr/>
        </p:nvPicPr>
        <p:blipFill>
          <a:blip r:embed="rId4"/>
          <a:stretch>
            <a:fillRect/>
          </a:stretch>
        </p:blipFill>
        <p:spPr>
          <a:xfrm>
            <a:off x="621064" y="4110309"/>
            <a:ext cx="3446682" cy="1343621"/>
          </a:xfrm>
          <a:prstGeom prst="rect">
            <a:avLst/>
          </a:prstGeom>
        </p:spPr>
      </p:pic>
      <p:sp>
        <p:nvSpPr>
          <p:cNvPr id="7" name="Espace réservé du contenu 6">
            <a:extLst>
              <a:ext uri="{FF2B5EF4-FFF2-40B4-BE49-F238E27FC236}">
                <a16:creationId xmlns:a16="http://schemas.microsoft.com/office/drawing/2014/main" id="{91EEE940-B059-48C8-992B-5F0BD9F91A33}"/>
              </a:ext>
            </a:extLst>
          </p:cNvPr>
          <p:cNvSpPr>
            <a:spLocks noGrp="1"/>
          </p:cNvSpPr>
          <p:nvPr>
            <p:ph idx="1"/>
          </p:nvPr>
        </p:nvSpPr>
        <p:spPr>
          <a:xfrm>
            <a:off x="4701747" y="2720648"/>
            <a:ext cx="6847996" cy="3148445"/>
          </a:xfrm>
        </p:spPr>
        <p:txBody>
          <a:bodyPr>
            <a:normAutofit/>
          </a:bodyPr>
          <a:lstStyle/>
          <a:p>
            <a:pPr>
              <a:buFont typeface="Wingdings" panose="05000000000000000000" pitchFamily="2" charset="2"/>
              <a:buChar char="§"/>
            </a:pPr>
            <a:r>
              <a:rPr lang="fr-FR" dirty="0"/>
              <a:t>Positive aspects of </a:t>
            </a:r>
            <a:r>
              <a:rPr lang="fr-FR" dirty="0" err="1"/>
              <a:t>getting</a:t>
            </a:r>
            <a:r>
              <a:rPr lang="fr-FR" dirty="0"/>
              <a:t> a </a:t>
            </a:r>
            <a:r>
              <a:rPr lang="fr-FR" dirty="0" err="1"/>
              <a:t>Moroccan</a:t>
            </a:r>
            <a:r>
              <a:rPr lang="fr-FR" dirty="0"/>
              <a:t> </a:t>
            </a:r>
            <a:r>
              <a:rPr lang="fr-FR" dirty="0" err="1"/>
              <a:t>sim</a:t>
            </a:r>
            <a:r>
              <a:rPr lang="fr-FR" dirty="0"/>
              <a:t> </a:t>
            </a:r>
            <a:r>
              <a:rPr lang="fr-FR" dirty="0" err="1"/>
              <a:t>card</a:t>
            </a:r>
            <a:r>
              <a:rPr lang="fr-FR" dirty="0"/>
              <a:t> :</a:t>
            </a:r>
          </a:p>
          <a:p>
            <a:pPr marL="0" indent="0">
              <a:buNone/>
            </a:pPr>
            <a:r>
              <a:rPr lang="fr-FR" dirty="0"/>
              <a:t> </a:t>
            </a:r>
          </a:p>
          <a:p>
            <a:pPr algn="just">
              <a:buFont typeface="Arial" panose="020B0604020202020204" pitchFamily="34" charset="0"/>
              <a:buChar char="•"/>
            </a:pPr>
            <a:r>
              <a:rPr lang="fr-FR" dirty="0" err="1"/>
              <a:t>Relatively</a:t>
            </a:r>
            <a:r>
              <a:rPr lang="fr-FR" dirty="0"/>
              <a:t> </a:t>
            </a:r>
            <a:r>
              <a:rPr lang="fr-FR" dirty="0" err="1"/>
              <a:t>available</a:t>
            </a:r>
            <a:r>
              <a:rPr lang="fr-FR" dirty="0"/>
              <a:t> </a:t>
            </a:r>
          </a:p>
          <a:p>
            <a:pPr algn="just">
              <a:buFont typeface="Arial" panose="020B0604020202020204" pitchFamily="34" charset="0"/>
              <a:buChar char="•"/>
            </a:pPr>
            <a:r>
              <a:rPr lang="fr-FR" dirty="0" err="1"/>
              <a:t>Easy</a:t>
            </a:r>
            <a:r>
              <a:rPr lang="fr-FR" dirty="0"/>
              <a:t> to use</a:t>
            </a:r>
          </a:p>
          <a:p>
            <a:pPr algn="just">
              <a:buFont typeface="Arial" panose="020B0604020202020204" pitchFamily="34" charset="0"/>
              <a:buChar char="•"/>
            </a:pPr>
            <a:r>
              <a:rPr lang="fr-FR" dirty="0" err="1"/>
              <a:t>Inexpensive</a:t>
            </a:r>
            <a:r>
              <a:rPr lang="fr-FR" dirty="0"/>
              <a:t> (30dhs = 3euros) </a:t>
            </a:r>
          </a:p>
          <a:p>
            <a:pPr algn="just">
              <a:buFont typeface="Arial" panose="020B0604020202020204" pitchFamily="34" charset="0"/>
              <a:buChar char="•"/>
            </a:pPr>
            <a:r>
              <a:rPr lang="fr-FR" dirty="0" err="1"/>
              <a:t>Accesible</a:t>
            </a:r>
            <a:r>
              <a:rPr lang="fr-FR" dirty="0"/>
              <a:t> data (</a:t>
            </a:r>
            <a:r>
              <a:rPr lang="fr-FR" dirty="0" err="1"/>
              <a:t>credit</a:t>
            </a:r>
            <a:r>
              <a:rPr lang="fr-FR" dirty="0"/>
              <a:t> </a:t>
            </a:r>
            <a:r>
              <a:rPr lang="fr-FR" dirty="0" err="1"/>
              <a:t>starting</a:t>
            </a:r>
            <a:r>
              <a:rPr lang="fr-FR" dirty="0"/>
              <a:t> </a:t>
            </a:r>
            <a:r>
              <a:rPr lang="fr-FR" dirty="0" err="1"/>
              <a:t>from</a:t>
            </a:r>
            <a:r>
              <a:rPr lang="fr-FR" dirty="0"/>
              <a:t> 5dhs </a:t>
            </a:r>
            <a:r>
              <a:rPr lang="fr-FR" dirty="0" err="1"/>
              <a:t>available</a:t>
            </a:r>
            <a:r>
              <a:rPr lang="fr-FR" dirty="0"/>
              <a:t> in shops)</a:t>
            </a:r>
          </a:p>
          <a:p>
            <a:pPr marL="0" indent="0">
              <a:buNone/>
            </a:pPr>
            <a:endParaRPr lang="fr-FR" dirty="0"/>
          </a:p>
        </p:txBody>
      </p:sp>
      <p:sp>
        <p:nvSpPr>
          <p:cNvPr id="36" name="Rectangle 35">
            <a:extLst>
              <a:ext uri="{FF2B5EF4-FFF2-40B4-BE49-F238E27FC236}">
                <a16:creationId xmlns:a16="http://schemas.microsoft.com/office/drawing/2014/main" id="{109B2863-A1A5-4050-8DE8-9BC0AD47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F1F76955-21E0-4116-A6AA-19DB89B50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4959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9210A2-6E43-4909-8005-E7727D057297}"/>
              </a:ext>
            </a:extLst>
          </p:cNvPr>
          <p:cNvSpPr>
            <a:spLocks noGrp="1"/>
          </p:cNvSpPr>
          <p:nvPr>
            <p:ph type="title"/>
          </p:nvPr>
        </p:nvSpPr>
        <p:spPr>
          <a:xfrm>
            <a:off x="1097280" y="286603"/>
            <a:ext cx="10058400" cy="1450757"/>
          </a:xfrm>
        </p:spPr>
        <p:txBody>
          <a:bodyPr>
            <a:normAutofit/>
          </a:bodyPr>
          <a:lstStyle/>
          <a:p>
            <a:pPr algn="ctr"/>
            <a:r>
              <a:rPr lang="fr-FR" sz="5400" b="1" dirty="0" err="1"/>
              <a:t>Enternainment</a:t>
            </a:r>
            <a:r>
              <a:rPr lang="fr-FR" dirty="0"/>
              <a:t> </a:t>
            </a:r>
          </a:p>
        </p:txBody>
      </p:sp>
      <p:pic>
        <p:nvPicPr>
          <p:cNvPr id="4" name="Espace réservé du contenu 3">
            <a:extLst>
              <a:ext uri="{FF2B5EF4-FFF2-40B4-BE49-F238E27FC236}">
                <a16:creationId xmlns:a16="http://schemas.microsoft.com/office/drawing/2014/main" id="{48557A36-310B-4D5E-BB43-7753848EDEB4}"/>
              </a:ext>
            </a:extLst>
          </p:cNvPr>
          <p:cNvPicPr>
            <a:picLocks noChangeAspect="1"/>
          </p:cNvPicPr>
          <p:nvPr/>
        </p:nvPicPr>
        <p:blipFill rotWithShape="1">
          <a:blip r:embed="rId2"/>
          <a:srcRect r="4176" b="4"/>
          <a:stretch/>
        </p:blipFill>
        <p:spPr>
          <a:xfrm>
            <a:off x="1183017" y="1837684"/>
            <a:ext cx="2376058" cy="1894112"/>
          </a:xfrm>
          <a:prstGeom prst="rect">
            <a:avLst/>
          </a:prstGeom>
        </p:spPr>
      </p:pic>
      <p:pic>
        <p:nvPicPr>
          <p:cNvPr id="5" name="Image 4">
            <a:extLst>
              <a:ext uri="{FF2B5EF4-FFF2-40B4-BE49-F238E27FC236}">
                <a16:creationId xmlns:a16="http://schemas.microsoft.com/office/drawing/2014/main" id="{929E969E-CA6F-4AC1-BFAC-D5569217C744}"/>
              </a:ext>
            </a:extLst>
          </p:cNvPr>
          <p:cNvPicPr>
            <a:picLocks noChangeAspect="1"/>
          </p:cNvPicPr>
          <p:nvPr/>
        </p:nvPicPr>
        <p:blipFill rotWithShape="1">
          <a:blip r:embed="rId3"/>
          <a:srcRect l="345" r="3831" b="4"/>
          <a:stretch/>
        </p:blipFill>
        <p:spPr>
          <a:xfrm>
            <a:off x="4775019" y="1837684"/>
            <a:ext cx="2376057" cy="1894112"/>
          </a:xfrm>
          <a:prstGeom prst="rect">
            <a:avLst/>
          </a:prstGeom>
        </p:spPr>
      </p:pic>
      <p:pic>
        <p:nvPicPr>
          <p:cNvPr id="7" name="Image 6">
            <a:extLst>
              <a:ext uri="{FF2B5EF4-FFF2-40B4-BE49-F238E27FC236}">
                <a16:creationId xmlns:a16="http://schemas.microsoft.com/office/drawing/2014/main" id="{E3F0E649-72AD-4AC7-A1B5-4C96AE25D2D0}"/>
              </a:ext>
            </a:extLst>
          </p:cNvPr>
          <p:cNvPicPr>
            <a:picLocks noChangeAspect="1"/>
          </p:cNvPicPr>
          <p:nvPr/>
        </p:nvPicPr>
        <p:blipFill rotWithShape="1">
          <a:blip r:embed="rId4"/>
          <a:srcRect l="9915" r="1" b="1"/>
          <a:stretch/>
        </p:blipFill>
        <p:spPr>
          <a:xfrm>
            <a:off x="1183017" y="3958046"/>
            <a:ext cx="2376058" cy="1894113"/>
          </a:xfrm>
          <a:prstGeom prst="rect">
            <a:avLst/>
          </a:prstGeom>
        </p:spPr>
      </p:pic>
      <p:pic>
        <p:nvPicPr>
          <p:cNvPr id="6" name="Image 5">
            <a:extLst>
              <a:ext uri="{FF2B5EF4-FFF2-40B4-BE49-F238E27FC236}">
                <a16:creationId xmlns:a16="http://schemas.microsoft.com/office/drawing/2014/main" id="{E73CC606-375F-42D0-AADD-628C41DCD3ED}"/>
              </a:ext>
            </a:extLst>
          </p:cNvPr>
          <p:cNvPicPr>
            <a:picLocks noChangeAspect="1"/>
          </p:cNvPicPr>
          <p:nvPr/>
        </p:nvPicPr>
        <p:blipFill rotWithShape="1">
          <a:blip r:embed="rId5"/>
          <a:srcRect l="8887" r="10360" b="2"/>
          <a:stretch/>
        </p:blipFill>
        <p:spPr>
          <a:xfrm>
            <a:off x="4775019" y="3958046"/>
            <a:ext cx="2376057" cy="1894113"/>
          </a:xfrm>
          <a:prstGeom prst="rect">
            <a:avLst/>
          </a:prstGeom>
        </p:spPr>
      </p:pic>
      <p:pic>
        <p:nvPicPr>
          <p:cNvPr id="8" name="Espace réservé du contenu 7">
            <a:extLst>
              <a:ext uri="{FF2B5EF4-FFF2-40B4-BE49-F238E27FC236}">
                <a16:creationId xmlns:a16="http://schemas.microsoft.com/office/drawing/2014/main" id="{0790D5B9-ED82-40F1-9A9F-BCABF744BEFD}"/>
              </a:ext>
            </a:extLst>
          </p:cNvPr>
          <p:cNvPicPr>
            <a:picLocks noGrp="1" noChangeAspect="1"/>
          </p:cNvPicPr>
          <p:nvPr>
            <p:ph idx="1"/>
          </p:nvPr>
        </p:nvPicPr>
        <p:blipFill>
          <a:blip r:embed="rId6"/>
          <a:stretch>
            <a:fillRect/>
          </a:stretch>
        </p:blipFill>
        <p:spPr>
          <a:xfrm>
            <a:off x="8367020" y="3958046"/>
            <a:ext cx="2376058" cy="1894113"/>
          </a:xfrm>
          <a:prstGeom prst="rect">
            <a:avLst/>
          </a:prstGeom>
        </p:spPr>
      </p:pic>
      <p:pic>
        <p:nvPicPr>
          <p:cNvPr id="9" name="Image 8">
            <a:extLst>
              <a:ext uri="{FF2B5EF4-FFF2-40B4-BE49-F238E27FC236}">
                <a16:creationId xmlns:a16="http://schemas.microsoft.com/office/drawing/2014/main" id="{2B987E4E-D658-425F-8B4C-30972DAC50D2}"/>
              </a:ext>
            </a:extLst>
          </p:cNvPr>
          <p:cNvPicPr>
            <a:picLocks noChangeAspect="1"/>
          </p:cNvPicPr>
          <p:nvPr/>
        </p:nvPicPr>
        <p:blipFill>
          <a:blip r:embed="rId7"/>
          <a:stretch>
            <a:fillRect/>
          </a:stretch>
        </p:blipFill>
        <p:spPr>
          <a:xfrm>
            <a:off x="8367020" y="1848779"/>
            <a:ext cx="2376057" cy="1912668"/>
          </a:xfrm>
          <a:prstGeom prst="rect">
            <a:avLst/>
          </a:prstGeom>
        </p:spPr>
      </p:pic>
    </p:spTree>
    <p:extLst>
      <p:ext uri="{BB962C8B-B14F-4D97-AF65-F5344CB8AC3E}">
        <p14:creationId xmlns:p14="http://schemas.microsoft.com/office/powerpoint/2010/main" val="4178248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51E0A-B53C-4389-ABF2-E2CD681EC0AC}"/>
              </a:ext>
            </a:extLst>
          </p:cNvPr>
          <p:cNvSpPr>
            <a:spLocks noGrp="1"/>
          </p:cNvSpPr>
          <p:nvPr>
            <p:ph type="title"/>
          </p:nvPr>
        </p:nvSpPr>
        <p:spPr>
          <a:xfrm>
            <a:off x="1097280" y="286604"/>
            <a:ext cx="10058400" cy="823740"/>
          </a:xfrm>
        </p:spPr>
        <p:txBody>
          <a:bodyPr/>
          <a:lstStyle/>
          <a:p>
            <a:pPr algn="ctr"/>
            <a:r>
              <a:rPr lang="fr-FR" b="1" dirty="0"/>
              <a:t>Restaurants</a:t>
            </a:r>
          </a:p>
        </p:txBody>
      </p:sp>
      <p:pic>
        <p:nvPicPr>
          <p:cNvPr id="7" name="Espace réservé du contenu 6">
            <a:extLst>
              <a:ext uri="{FF2B5EF4-FFF2-40B4-BE49-F238E27FC236}">
                <a16:creationId xmlns:a16="http://schemas.microsoft.com/office/drawing/2014/main" id="{E9F8A2B5-5C2A-43A1-91A2-B28EA8EC4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8004" y="1702191"/>
            <a:ext cx="2948420" cy="4542418"/>
          </a:xfrm>
        </p:spPr>
      </p:pic>
      <p:pic>
        <p:nvPicPr>
          <p:cNvPr id="10" name="Image 9">
            <a:extLst>
              <a:ext uri="{FF2B5EF4-FFF2-40B4-BE49-F238E27FC236}">
                <a16:creationId xmlns:a16="http://schemas.microsoft.com/office/drawing/2014/main" id="{2E4C1880-B6D9-476D-8C9A-835DF736B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425" y="1702191"/>
            <a:ext cx="3223224" cy="4542418"/>
          </a:xfrm>
          <a:prstGeom prst="rect">
            <a:avLst/>
          </a:prstGeom>
        </p:spPr>
      </p:pic>
      <p:pic>
        <p:nvPicPr>
          <p:cNvPr id="12" name="Image 11">
            <a:extLst>
              <a:ext uri="{FF2B5EF4-FFF2-40B4-BE49-F238E27FC236}">
                <a16:creationId xmlns:a16="http://schemas.microsoft.com/office/drawing/2014/main" id="{52B371C4-0455-4BF6-BD5E-6C1E013CF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3996" y="1702191"/>
            <a:ext cx="3028004" cy="4542418"/>
          </a:xfrm>
          <a:prstGeom prst="rect">
            <a:avLst/>
          </a:prstGeom>
        </p:spPr>
      </p:pic>
      <p:pic>
        <p:nvPicPr>
          <p:cNvPr id="14" name="Image 13">
            <a:extLst>
              <a:ext uri="{FF2B5EF4-FFF2-40B4-BE49-F238E27FC236}">
                <a16:creationId xmlns:a16="http://schemas.microsoft.com/office/drawing/2014/main" id="{4B48EAEC-07CC-4D04-98A2-B3FC5690D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702191"/>
            <a:ext cx="3028003" cy="4542418"/>
          </a:xfrm>
          <a:prstGeom prst="rect">
            <a:avLst/>
          </a:prstGeom>
        </p:spPr>
      </p:pic>
    </p:spTree>
    <p:extLst>
      <p:ext uri="{BB962C8B-B14F-4D97-AF65-F5344CB8AC3E}">
        <p14:creationId xmlns:p14="http://schemas.microsoft.com/office/powerpoint/2010/main" val="3545557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A99A4-FDE0-4735-B044-9F7BB98A136D}"/>
              </a:ext>
            </a:extLst>
          </p:cNvPr>
          <p:cNvSpPr>
            <a:spLocks noGrp="1"/>
          </p:cNvSpPr>
          <p:nvPr>
            <p:ph type="title"/>
          </p:nvPr>
        </p:nvSpPr>
        <p:spPr>
          <a:xfrm>
            <a:off x="1097280" y="286603"/>
            <a:ext cx="10058400" cy="1450757"/>
          </a:xfrm>
        </p:spPr>
        <p:txBody>
          <a:bodyPr/>
          <a:lstStyle/>
          <a:p>
            <a:pPr algn="ctr"/>
            <a:r>
              <a:rPr lang="fr-FR" b="1" dirty="0"/>
              <a:t>Food chains </a:t>
            </a:r>
          </a:p>
        </p:txBody>
      </p:sp>
      <p:pic>
        <p:nvPicPr>
          <p:cNvPr id="4" name="Espace réservé du contenu 3">
            <a:extLst>
              <a:ext uri="{FF2B5EF4-FFF2-40B4-BE49-F238E27FC236}">
                <a16:creationId xmlns:a16="http://schemas.microsoft.com/office/drawing/2014/main" id="{326EC0AC-782C-4561-B0E8-A403C0104E3D}"/>
              </a:ext>
            </a:extLst>
          </p:cNvPr>
          <p:cNvPicPr>
            <a:picLocks noGrp="1" noChangeAspect="1"/>
          </p:cNvPicPr>
          <p:nvPr>
            <p:ph idx="1"/>
          </p:nvPr>
        </p:nvPicPr>
        <p:blipFill>
          <a:blip r:embed="rId2"/>
          <a:stretch>
            <a:fillRect/>
          </a:stretch>
        </p:blipFill>
        <p:spPr>
          <a:xfrm>
            <a:off x="5182420" y="1737361"/>
            <a:ext cx="2397126" cy="2210852"/>
          </a:xfrm>
          <a:prstGeom prst="rect">
            <a:avLst/>
          </a:prstGeom>
        </p:spPr>
      </p:pic>
      <p:pic>
        <p:nvPicPr>
          <p:cNvPr id="5" name="Image 4">
            <a:extLst>
              <a:ext uri="{FF2B5EF4-FFF2-40B4-BE49-F238E27FC236}">
                <a16:creationId xmlns:a16="http://schemas.microsoft.com/office/drawing/2014/main" id="{79D105A0-48B4-40FA-BCF0-EA315A7FA93F}"/>
              </a:ext>
            </a:extLst>
          </p:cNvPr>
          <p:cNvPicPr>
            <a:picLocks noChangeAspect="1"/>
          </p:cNvPicPr>
          <p:nvPr/>
        </p:nvPicPr>
        <p:blipFill>
          <a:blip r:embed="rId3"/>
          <a:stretch>
            <a:fillRect/>
          </a:stretch>
        </p:blipFill>
        <p:spPr>
          <a:xfrm>
            <a:off x="1611306" y="1843962"/>
            <a:ext cx="3189341" cy="2157551"/>
          </a:xfrm>
          <a:prstGeom prst="rect">
            <a:avLst/>
          </a:prstGeom>
        </p:spPr>
      </p:pic>
      <p:pic>
        <p:nvPicPr>
          <p:cNvPr id="6" name="Image 5">
            <a:extLst>
              <a:ext uri="{FF2B5EF4-FFF2-40B4-BE49-F238E27FC236}">
                <a16:creationId xmlns:a16="http://schemas.microsoft.com/office/drawing/2014/main" id="{566695E1-E1DF-483B-955B-CF81BE738F62}"/>
              </a:ext>
            </a:extLst>
          </p:cNvPr>
          <p:cNvPicPr>
            <a:picLocks noChangeAspect="1"/>
          </p:cNvPicPr>
          <p:nvPr/>
        </p:nvPicPr>
        <p:blipFill>
          <a:blip r:embed="rId4"/>
          <a:stretch>
            <a:fillRect/>
          </a:stretch>
        </p:blipFill>
        <p:spPr>
          <a:xfrm>
            <a:off x="2086788" y="3948212"/>
            <a:ext cx="2238375" cy="2238375"/>
          </a:xfrm>
          <a:prstGeom prst="rect">
            <a:avLst/>
          </a:prstGeom>
        </p:spPr>
      </p:pic>
      <p:pic>
        <p:nvPicPr>
          <p:cNvPr id="7" name="Image 6">
            <a:extLst>
              <a:ext uri="{FF2B5EF4-FFF2-40B4-BE49-F238E27FC236}">
                <a16:creationId xmlns:a16="http://schemas.microsoft.com/office/drawing/2014/main" id="{3AEB7859-33F4-4EC3-AADB-1CE7CACCFF10}"/>
              </a:ext>
            </a:extLst>
          </p:cNvPr>
          <p:cNvPicPr>
            <a:picLocks noChangeAspect="1"/>
          </p:cNvPicPr>
          <p:nvPr/>
        </p:nvPicPr>
        <p:blipFill>
          <a:blip r:embed="rId5"/>
          <a:stretch>
            <a:fillRect/>
          </a:stretch>
        </p:blipFill>
        <p:spPr>
          <a:xfrm>
            <a:off x="5261795" y="4001513"/>
            <a:ext cx="2238375" cy="2238375"/>
          </a:xfrm>
          <a:prstGeom prst="rect">
            <a:avLst/>
          </a:prstGeom>
        </p:spPr>
      </p:pic>
      <p:pic>
        <p:nvPicPr>
          <p:cNvPr id="8" name="Image 7">
            <a:extLst>
              <a:ext uri="{FF2B5EF4-FFF2-40B4-BE49-F238E27FC236}">
                <a16:creationId xmlns:a16="http://schemas.microsoft.com/office/drawing/2014/main" id="{3951EF68-3B45-4D99-AB81-D867BD60A1FD}"/>
              </a:ext>
            </a:extLst>
          </p:cNvPr>
          <p:cNvPicPr>
            <a:picLocks noChangeAspect="1"/>
          </p:cNvPicPr>
          <p:nvPr/>
        </p:nvPicPr>
        <p:blipFill>
          <a:blip r:embed="rId6"/>
          <a:stretch>
            <a:fillRect/>
          </a:stretch>
        </p:blipFill>
        <p:spPr>
          <a:xfrm>
            <a:off x="7961319" y="1776699"/>
            <a:ext cx="2619375" cy="2157551"/>
          </a:xfrm>
          <a:prstGeom prst="rect">
            <a:avLst/>
          </a:prstGeom>
        </p:spPr>
      </p:pic>
      <p:pic>
        <p:nvPicPr>
          <p:cNvPr id="13" name="Image 12">
            <a:extLst>
              <a:ext uri="{FF2B5EF4-FFF2-40B4-BE49-F238E27FC236}">
                <a16:creationId xmlns:a16="http://schemas.microsoft.com/office/drawing/2014/main" id="{E7926623-610F-4268-80B1-5857AE6A5A00}"/>
              </a:ext>
            </a:extLst>
          </p:cNvPr>
          <p:cNvPicPr>
            <a:picLocks noChangeAspect="1"/>
          </p:cNvPicPr>
          <p:nvPr/>
        </p:nvPicPr>
        <p:blipFill>
          <a:blip r:embed="rId7"/>
          <a:stretch>
            <a:fillRect/>
          </a:stretch>
        </p:blipFill>
        <p:spPr>
          <a:xfrm>
            <a:off x="8516861" y="4285186"/>
            <a:ext cx="1857375" cy="1857375"/>
          </a:xfrm>
          <a:prstGeom prst="rect">
            <a:avLst/>
          </a:prstGeom>
        </p:spPr>
      </p:pic>
    </p:spTree>
    <p:extLst>
      <p:ext uri="{BB962C8B-B14F-4D97-AF65-F5344CB8AC3E}">
        <p14:creationId xmlns:p14="http://schemas.microsoft.com/office/powerpoint/2010/main" val="3145858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F63802-7B58-475C-91E4-CB27EEA76DDA}"/>
              </a:ext>
            </a:extLst>
          </p:cNvPr>
          <p:cNvSpPr>
            <a:spLocks noGrp="1"/>
          </p:cNvSpPr>
          <p:nvPr>
            <p:ph type="title"/>
          </p:nvPr>
        </p:nvSpPr>
        <p:spPr/>
        <p:txBody>
          <a:bodyPr/>
          <a:lstStyle/>
          <a:p>
            <a:pPr algn="ctr"/>
            <a:r>
              <a:rPr lang="fr-FR" b="1" dirty="0"/>
              <a:t>Visa and Immigration </a:t>
            </a:r>
          </a:p>
        </p:txBody>
      </p:sp>
      <p:sp>
        <p:nvSpPr>
          <p:cNvPr id="3" name="Espace réservé du contenu 2">
            <a:extLst>
              <a:ext uri="{FF2B5EF4-FFF2-40B4-BE49-F238E27FC236}">
                <a16:creationId xmlns:a16="http://schemas.microsoft.com/office/drawing/2014/main" id="{5EB1C1F3-953E-401B-9E99-90A32A43931D}"/>
              </a:ext>
            </a:extLst>
          </p:cNvPr>
          <p:cNvSpPr>
            <a:spLocks noGrp="1"/>
          </p:cNvSpPr>
          <p:nvPr>
            <p:ph idx="1"/>
          </p:nvPr>
        </p:nvSpPr>
        <p:spPr>
          <a:xfrm>
            <a:off x="1097280" y="2439663"/>
            <a:ext cx="10058400" cy="2440094"/>
          </a:xfrm>
        </p:spPr>
        <p:txBody>
          <a:bodyPr/>
          <a:lstStyle/>
          <a:p>
            <a:pPr>
              <a:buFont typeface="Wingdings" panose="05000000000000000000" pitchFamily="2" charset="2"/>
              <a:buChar char="§"/>
            </a:pPr>
            <a:r>
              <a:rPr lang="fr-FR" dirty="0" err="1"/>
              <a:t>Upon</a:t>
            </a:r>
            <a:r>
              <a:rPr lang="fr-FR" dirty="0"/>
              <a:t> </a:t>
            </a:r>
            <a:r>
              <a:rPr lang="fr-FR" dirty="0" err="1"/>
              <a:t>your</a:t>
            </a:r>
            <a:r>
              <a:rPr lang="fr-FR" dirty="0"/>
              <a:t> </a:t>
            </a:r>
            <a:r>
              <a:rPr lang="fr-FR" dirty="0" err="1"/>
              <a:t>arrival</a:t>
            </a:r>
            <a:r>
              <a:rPr lang="fr-FR" dirty="0"/>
              <a:t>, Toulouse Business School Casablanca </a:t>
            </a:r>
            <a:r>
              <a:rPr lang="fr-FR" dirty="0" err="1"/>
              <a:t>will</a:t>
            </a:r>
            <a:r>
              <a:rPr lang="fr-FR" dirty="0"/>
              <a:t> </a:t>
            </a:r>
            <a:r>
              <a:rPr lang="fr-FR" dirty="0" err="1"/>
              <a:t>be</a:t>
            </a:r>
            <a:r>
              <a:rPr lang="fr-FR" dirty="0"/>
              <a:t> in charge in </a:t>
            </a:r>
            <a:r>
              <a:rPr lang="fr-FR" dirty="0" err="1"/>
              <a:t>your</a:t>
            </a:r>
            <a:r>
              <a:rPr lang="fr-FR" dirty="0"/>
              <a:t> </a:t>
            </a:r>
            <a:r>
              <a:rPr lang="fr-FR" dirty="0" err="1"/>
              <a:t>enrollement</a:t>
            </a:r>
            <a:r>
              <a:rPr lang="fr-FR" dirty="0"/>
              <a:t> in </a:t>
            </a:r>
            <a:r>
              <a:rPr lang="fr-FR" dirty="0" err="1"/>
              <a:t>Moroccan</a:t>
            </a:r>
            <a:r>
              <a:rPr lang="fr-FR" dirty="0"/>
              <a:t> immigration. </a:t>
            </a:r>
          </a:p>
          <a:p>
            <a:pPr>
              <a:buFont typeface="Wingdings" panose="05000000000000000000" pitchFamily="2" charset="2"/>
              <a:buChar char="§"/>
            </a:pPr>
            <a:r>
              <a:rPr lang="fr-FR" dirty="0"/>
              <a:t>You </a:t>
            </a:r>
            <a:r>
              <a:rPr lang="fr-FR" dirty="0" err="1"/>
              <a:t>will</a:t>
            </a:r>
            <a:r>
              <a:rPr lang="fr-FR" dirty="0"/>
              <a:t> </a:t>
            </a:r>
            <a:r>
              <a:rPr lang="fr-FR" dirty="0" err="1"/>
              <a:t>need</a:t>
            </a:r>
            <a:r>
              <a:rPr lang="fr-FR" dirty="0"/>
              <a:t> to </a:t>
            </a:r>
            <a:r>
              <a:rPr lang="fr-FR" dirty="0" err="1"/>
              <a:t>provide</a:t>
            </a:r>
            <a:r>
              <a:rPr lang="fr-FR" dirty="0"/>
              <a:t> us </a:t>
            </a:r>
            <a:r>
              <a:rPr lang="fr-FR" dirty="0" err="1"/>
              <a:t>with</a:t>
            </a:r>
            <a:r>
              <a:rPr lang="fr-FR" dirty="0"/>
              <a:t> documents </a:t>
            </a:r>
            <a:r>
              <a:rPr lang="fr-FR" dirty="0" err="1"/>
              <a:t>that</a:t>
            </a:r>
            <a:r>
              <a:rPr lang="fr-FR" dirty="0"/>
              <a:t> </a:t>
            </a:r>
            <a:r>
              <a:rPr lang="fr-FR" dirty="0" err="1"/>
              <a:t>will</a:t>
            </a:r>
            <a:r>
              <a:rPr lang="fr-FR" dirty="0"/>
              <a:t> </a:t>
            </a:r>
            <a:r>
              <a:rPr lang="fr-FR" dirty="0" err="1"/>
              <a:t>allow</a:t>
            </a:r>
            <a:r>
              <a:rPr lang="fr-FR" dirty="0"/>
              <a:t> us to garantie efficient release of </a:t>
            </a:r>
            <a:r>
              <a:rPr lang="fr-FR" dirty="0" err="1"/>
              <a:t>your</a:t>
            </a:r>
            <a:r>
              <a:rPr lang="fr-FR" dirty="0"/>
              <a:t> statue in Morocco. </a:t>
            </a:r>
          </a:p>
        </p:txBody>
      </p:sp>
    </p:spTree>
    <p:extLst>
      <p:ext uri="{BB962C8B-B14F-4D97-AF65-F5344CB8AC3E}">
        <p14:creationId xmlns:p14="http://schemas.microsoft.com/office/powerpoint/2010/main" val="1289019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A4D59052-BE6A-4746-AB9B-CEA22431F4E0}"/>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dirty="0"/>
              <a:t>Basic information </a:t>
            </a:r>
          </a:p>
        </p:txBody>
      </p:sp>
      <p:pic>
        <p:nvPicPr>
          <p:cNvPr id="5" name="Espace réservé du contenu 4">
            <a:extLst>
              <a:ext uri="{FF2B5EF4-FFF2-40B4-BE49-F238E27FC236}">
                <a16:creationId xmlns:a16="http://schemas.microsoft.com/office/drawing/2014/main" id="{93060362-2293-472D-BE7D-5FFF00810BBD}"/>
              </a:ext>
            </a:extLst>
          </p:cNvPr>
          <p:cNvPicPr>
            <a:picLocks noGrp="1" noChangeAspect="1"/>
          </p:cNvPicPr>
          <p:nvPr>
            <p:ph idx="1"/>
          </p:nvPr>
        </p:nvPicPr>
        <p:blipFill rotWithShape="1">
          <a:blip r:embed="rId2"/>
          <a:srcRect l="13043" r="13725"/>
          <a:stretch/>
        </p:blipFill>
        <p:spPr>
          <a:xfrm>
            <a:off x="4639733" y="10"/>
            <a:ext cx="7552266" cy="6857990"/>
          </a:xfrm>
          <a:prstGeom prst="rect">
            <a:avLst/>
          </a:prstGeom>
        </p:spPr>
      </p:pic>
      <p:sp>
        <p:nvSpPr>
          <p:cNvPr id="18" name="Rectangle 17">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4972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99CE10-8E36-4EBF-B89B-6C6A8F3BC21A}"/>
              </a:ext>
            </a:extLst>
          </p:cNvPr>
          <p:cNvSpPr>
            <a:spLocks noGrp="1"/>
          </p:cNvSpPr>
          <p:nvPr>
            <p:ph type="title"/>
          </p:nvPr>
        </p:nvSpPr>
        <p:spPr/>
        <p:txBody>
          <a:bodyPr vert="horz" lIns="91440" tIns="45720" rIns="91440" bIns="45720" rtlCol="0" anchor="b">
            <a:normAutofit/>
          </a:bodyPr>
          <a:lstStyle/>
          <a:p>
            <a:r>
              <a:rPr lang="en-US" sz="6000" dirty="0">
                <a:solidFill>
                  <a:schemeClr val="tx1">
                    <a:lumMod val="85000"/>
                    <a:lumOff val="15000"/>
                  </a:schemeClr>
                </a:solidFill>
              </a:rPr>
              <a:t>Basic information </a:t>
            </a:r>
          </a:p>
        </p:txBody>
      </p:sp>
      <p:sp>
        <p:nvSpPr>
          <p:cNvPr id="4" name="Espace réservé du contenu 3">
            <a:extLst>
              <a:ext uri="{FF2B5EF4-FFF2-40B4-BE49-F238E27FC236}">
                <a16:creationId xmlns:a16="http://schemas.microsoft.com/office/drawing/2014/main" id="{7A055A26-9F07-4169-82CE-94C918F0D2C7}"/>
              </a:ext>
            </a:extLst>
          </p:cNvPr>
          <p:cNvSpPr>
            <a:spLocks noGrp="1"/>
          </p:cNvSpPr>
          <p:nvPr>
            <p:ph idx="1"/>
          </p:nvPr>
        </p:nvSpPr>
        <p:spPr/>
        <p:txBody>
          <a:bodyPr>
            <a:normAutofit fontScale="70000" lnSpcReduction="20000"/>
          </a:bodyPr>
          <a:lstStyle/>
          <a:p>
            <a:pPr>
              <a:buFont typeface="Arial" panose="020B0604020202020204" pitchFamily="34" charset="0"/>
              <a:buChar char="•"/>
            </a:pPr>
            <a:r>
              <a:rPr lang="fr-FR" dirty="0"/>
              <a:t>Be </a:t>
            </a:r>
            <a:r>
              <a:rPr lang="fr-FR" dirty="0" err="1"/>
              <a:t>aware</a:t>
            </a:r>
            <a:r>
              <a:rPr lang="fr-FR" dirty="0"/>
              <a:t> of </a:t>
            </a:r>
            <a:r>
              <a:rPr lang="fr-FR" dirty="0" err="1"/>
              <a:t>your</a:t>
            </a:r>
            <a:r>
              <a:rPr lang="fr-FR" dirty="0"/>
              <a:t> </a:t>
            </a:r>
            <a:r>
              <a:rPr lang="fr-FR" dirty="0" err="1"/>
              <a:t>surroundings</a:t>
            </a:r>
            <a:r>
              <a:rPr lang="fr-FR" dirty="0"/>
              <a:t>, </a:t>
            </a:r>
            <a:r>
              <a:rPr lang="fr-FR" dirty="0" err="1"/>
              <a:t>yourself</a:t>
            </a:r>
            <a:r>
              <a:rPr lang="fr-FR" dirty="0"/>
              <a:t> and </a:t>
            </a:r>
            <a:r>
              <a:rPr lang="fr-FR" dirty="0" err="1"/>
              <a:t>your</a:t>
            </a:r>
            <a:r>
              <a:rPr lang="fr-FR" dirty="0"/>
              <a:t> possessions.</a:t>
            </a:r>
          </a:p>
          <a:p>
            <a:pPr>
              <a:buFont typeface="Arial" panose="020B0604020202020204" pitchFamily="34" charset="0"/>
              <a:buChar char="•"/>
            </a:pPr>
            <a:r>
              <a:rPr lang="fr-FR" dirty="0"/>
              <a:t>Respect </a:t>
            </a:r>
            <a:r>
              <a:rPr lang="fr-FR" dirty="0" err="1"/>
              <a:t>others</a:t>
            </a:r>
            <a:r>
              <a:rPr lang="fr-FR" dirty="0"/>
              <a:t> and the city by </a:t>
            </a:r>
            <a:r>
              <a:rPr lang="fr-FR" dirty="0" err="1"/>
              <a:t>following</a:t>
            </a:r>
            <a:r>
              <a:rPr lang="fr-FR" dirty="0"/>
              <a:t> the </a:t>
            </a:r>
            <a:r>
              <a:rPr lang="fr-FR" dirty="0" err="1"/>
              <a:t>country’s</a:t>
            </a:r>
            <a:r>
              <a:rPr lang="fr-FR" dirty="0"/>
              <a:t> </a:t>
            </a:r>
            <a:r>
              <a:rPr lang="fr-FR" dirty="0" err="1"/>
              <a:t>rules</a:t>
            </a:r>
            <a:r>
              <a:rPr lang="fr-FR" dirty="0"/>
              <a:t> (no </a:t>
            </a:r>
            <a:r>
              <a:rPr lang="fr-FR" dirty="0" err="1"/>
              <a:t>drinking</a:t>
            </a:r>
            <a:r>
              <a:rPr lang="fr-FR" dirty="0"/>
              <a:t> in public, dont </a:t>
            </a:r>
            <a:r>
              <a:rPr lang="fr-FR" dirty="0" err="1"/>
              <a:t>disrespect</a:t>
            </a:r>
            <a:r>
              <a:rPr lang="fr-FR" dirty="0"/>
              <a:t> the </a:t>
            </a:r>
            <a:r>
              <a:rPr lang="fr-FR" dirty="0" err="1"/>
              <a:t>Monarchy</a:t>
            </a:r>
            <a:r>
              <a:rPr lang="fr-FR" dirty="0"/>
              <a:t> or islam…)</a:t>
            </a:r>
          </a:p>
          <a:p>
            <a:pPr>
              <a:buFont typeface="Arial" panose="020B0604020202020204" pitchFamily="34" charset="0"/>
              <a:buChar char="•"/>
            </a:pPr>
            <a:r>
              <a:rPr lang="fr-FR" dirty="0"/>
              <a:t>Use </a:t>
            </a:r>
            <a:r>
              <a:rPr lang="fr-FR" dirty="0" err="1"/>
              <a:t>Careem</a:t>
            </a:r>
            <a:r>
              <a:rPr lang="fr-FR" dirty="0"/>
              <a:t> or </a:t>
            </a:r>
            <a:r>
              <a:rPr lang="fr-FR" dirty="0" err="1"/>
              <a:t>Heetch</a:t>
            </a:r>
            <a:r>
              <a:rPr lang="fr-FR" dirty="0"/>
              <a:t> at night to garantie a </a:t>
            </a:r>
            <a:r>
              <a:rPr lang="fr-FR" dirty="0" err="1"/>
              <a:t>safe</a:t>
            </a:r>
            <a:r>
              <a:rPr lang="fr-FR" dirty="0"/>
              <a:t> trip back home. </a:t>
            </a:r>
          </a:p>
          <a:p>
            <a:pPr>
              <a:buFont typeface="Arial" panose="020B0604020202020204" pitchFamily="34" charset="0"/>
              <a:buChar char="•"/>
            </a:pPr>
            <a:r>
              <a:rPr lang="fr-FR" dirty="0" err="1"/>
              <a:t>Make</a:t>
            </a:r>
            <a:r>
              <a:rPr lang="fr-FR" dirty="0"/>
              <a:t> sure </a:t>
            </a:r>
            <a:r>
              <a:rPr lang="fr-FR" dirty="0" err="1"/>
              <a:t>that</a:t>
            </a:r>
            <a:r>
              <a:rPr lang="fr-FR" dirty="0"/>
              <a:t> the taxi driver has the </a:t>
            </a:r>
            <a:r>
              <a:rPr lang="fr-FR" dirty="0" err="1"/>
              <a:t>meter</a:t>
            </a:r>
            <a:r>
              <a:rPr lang="fr-FR" dirty="0"/>
              <a:t> on or </a:t>
            </a:r>
            <a:r>
              <a:rPr lang="fr-FR" dirty="0" err="1"/>
              <a:t>agree</a:t>
            </a:r>
            <a:r>
              <a:rPr lang="fr-FR" dirty="0"/>
              <a:t> on a </a:t>
            </a:r>
            <a:r>
              <a:rPr lang="fr-FR" dirty="0" err="1"/>
              <a:t>fare</a:t>
            </a:r>
            <a:r>
              <a:rPr lang="fr-FR" dirty="0"/>
              <a:t> </a:t>
            </a:r>
            <a:r>
              <a:rPr lang="fr-FR" dirty="0" err="1"/>
              <a:t>before</a:t>
            </a:r>
            <a:r>
              <a:rPr lang="fr-FR" dirty="0"/>
              <a:t> hand. </a:t>
            </a:r>
          </a:p>
          <a:p>
            <a:pPr>
              <a:buFont typeface="Arial" panose="020B0604020202020204" pitchFamily="34" charset="0"/>
              <a:buChar char="•"/>
            </a:pPr>
            <a:r>
              <a:rPr lang="en-US" dirty="0"/>
              <a:t>Western stomachs are usually ill-suited for unfiltered or tap water. The better option is to drink bottled water. </a:t>
            </a:r>
          </a:p>
          <a:p>
            <a:pPr>
              <a:buFont typeface="Arial" panose="020B0604020202020204" pitchFamily="34" charset="0"/>
              <a:buChar char="•"/>
            </a:pPr>
            <a:r>
              <a:rPr lang="en-US" dirty="0"/>
              <a:t>Moroccans generally frown upon revealing outfits. Do not show too much skin. Especially at night.</a:t>
            </a:r>
          </a:p>
          <a:p>
            <a:pPr>
              <a:buFont typeface="Arial" panose="020B0604020202020204" pitchFamily="34" charset="0"/>
              <a:buChar char="•"/>
            </a:pPr>
            <a:r>
              <a:rPr lang="en-US" dirty="0"/>
              <a:t>Do not enter mosques, the access is only limited to </a:t>
            </a:r>
            <a:r>
              <a:rPr lang="en-US" dirty="0" err="1"/>
              <a:t>muslims</a:t>
            </a:r>
            <a:r>
              <a:rPr lang="en-US" dirty="0"/>
              <a:t>, except for the Hassan </a:t>
            </a:r>
            <a:r>
              <a:rPr lang="en-US" dirty="0" err="1"/>
              <a:t>ll</a:t>
            </a:r>
            <a:r>
              <a:rPr lang="en-US" dirty="0"/>
              <a:t> Mosque.</a:t>
            </a:r>
          </a:p>
          <a:p>
            <a:pPr>
              <a:buFont typeface="Arial" panose="020B0604020202020204" pitchFamily="34" charset="0"/>
              <a:buChar char="•"/>
            </a:pPr>
            <a:r>
              <a:rPr lang="en-US" dirty="0"/>
              <a:t>Do not accept, purchase or consume drugs. Do not let it fool you that hashish and marijuana are widely consumed and available in Morocco. Penalties are still harsh and the Moroccan police do enforce the law.</a:t>
            </a:r>
          </a:p>
          <a:p>
            <a:pPr>
              <a:buFont typeface="Arial" panose="020B0604020202020204" pitchFamily="34" charset="0"/>
              <a:buChar char="•"/>
            </a:pPr>
            <a:r>
              <a:rPr lang="en-US" dirty="0"/>
              <a:t>Do not eat with the left hand, it is </a:t>
            </a:r>
            <a:r>
              <a:rPr lang="en-US" dirty="0" err="1"/>
              <a:t>traditionnaly</a:t>
            </a:r>
            <a:r>
              <a:rPr lang="en-US" dirty="0"/>
              <a:t> used for</a:t>
            </a:r>
            <a:r>
              <a:rPr lang="fr-FR" dirty="0"/>
              <a:t> </a:t>
            </a:r>
            <a:r>
              <a:rPr lang="fr-FR" dirty="0" err="1"/>
              <a:t>hygienic</a:t>
            </a:r>
            <a:r>
              <a:rPr lang="fr-FR" dirty="0"/>
              <a:t> </a:t>
            </a:r>
            <a:r>
              <a:rPr lang="fr-FR" dirty="0" err="1"/>
              <a:t>duties</a:t>
            </a:r>
            <a:r>
              <a:rPr lang="fr-FR" dirty="0"/>
              <a:t>.</a:t>
            </a:r>
          </a:p>
          <a:p>
            <a:pPr>
              <a:buFont typeface="Arial" panose="020B0604020202020204" pitchFamily="34" charset="0"/>
              <a:buChar char="•"/>
            </a:pPr>
            <a:r>
              <a:rPr lang="fr-FR" dirty="0" err="1"/>
              <a:t>Upon</a:t>
            </a:r>
            <a:r>
              <a:rPr lang="fr-FR" dirty="0"/>
              <a:t> </a:t>
            </a:r>
            <a:r>
              <a:rPr lang="fr-FR" dirty="0" err="1"/>
              <a:t>your</a:t>
            </a:r>
            <a:r>
              <a:rPr lang="fr-FR" dirty="0"/>
              <a:t> </a:t>
            </a:r>
            <a:r>
              <a:rPr lang="fr-FR" dirty="0" err="1"/>
              <a:t>arrival</a:t>
            </a:r>
            <a:r>
              <a:rPr lang="fr-FR" dirty="0"/>
              <a:t> in Morocco, </a:t>
            </a:r>
            <a:r>
              <a:rPr lang="fr-FR" dirty="0" err="1"/>
              <a:t>tea</a:t>
            </a:r>
            <a:r>
              <a:rPr lang="fr-FR" dirty="0"/>
              <a:t> </a:t>
            </a:r>
            <a:r>
              <a:rPr lang="fr-FR" dirty="0" err="1"/>
              <a:t>will</a:t>
            </a:r>
            <a:r>
              <a:rPr lang="fr-FR" dirty="0"/>
              <a:t> </a:t>
            </a:r>
            <a:r>
              <a:rPr lang="fr-FR" dirty="0" err="1"/>
              <a:t>be</a:t>
            </a:r>
            <a:r>
              <a:rPr lang="fr-FR" dirty="0"/>
              <a:t> </a:t>
            </a:r>
            <a:r>
              <a:rPr lang="fr-FR" dirty="0" err="1"/>
              <a:t>proposed</a:t>
            </a:r>
            <a:r>
              <a:rPr lang="fr-FR" dirty="0"/>
              <a:t> to </a:t>
            </a:r>
            <a:r>
              <a:rPr lang="fr-FR" dirty="0" err="1"/>
              <a:t>you</a:t>
            </a:r>
            <a:r>
              <a:rPr lang="fr-FR" dirty="0"/>
              <a:t>, </a:t>
            </a:r>
            <a:r>
              <a:rPr lang="fr-FR" dirty="0" err="1"/>
              <a:t>it</a:t>
            </a:r>
            <a:r>
              <a:rPr lang="fr-FR" dirty="0"/>
              <a:t> </a:t>
            </a:r>
            <a:r>
              <a:rPr lang="fr-FR" dirty="0" err="1"/>
              <a:t>is</a:t>
            </a:r>
            <a:r>
              <a:rPr lang="fr-FR" dirty="0"/>
              <a:t> </a:t>
            </a:r>
            <a:r>
              <a:rPr lang="fr-FR" dirty="0" err="1"/>
              <a:t>polite</a:t>
            </a:r>
            <a:r>
              <a:rPr lang="fr-FR" dirty="0"/>
              <a:t> to </a:t>
            </a:r>
            <a:r>
              <a:rPr lang="fr-FR" dirty="0" err="1"/>
              <a:t>accept</a:t>
            </a:r>
            <a:r>
              <a:rPr lang="fr-FR" dirty="0"/>
              <a:t>. </a:t>
            </a:r>
          </a:p>
          <a:p>
            <a:pPr>
              <a:buFont typeface="Arial" panose="020B0604020202020204" pitchFamily="34" charset="0"/>
              <a:buChar char="•"/>
            </a:pPr>
            <a:r>
              <a:rPr lang="fr-FR" dirty="0" err="1"/>
              <a:t>Take</a:t>
            </a:r>
            <a:r>
              <a:rPr lang="fr-FR" dirty="0"/>
              <a:t> </a:t>
            </a:r>
            <a:r>
              <a:rPr lang="fr-FR" dirty="0" err="1"/>
              <a:t>your</a:t>
            </a:r>
            <a:r>
              <a:rPr lang="fr-FR" dirty="0"/>
              <a:t> </a:t>
            </a:r>
            <a:r>
              <a:rPr lang="fr-FR" dirty="0" err="1"/>
              <a:t>shoes</a:t>
            </a:r>
            <a:r>
              <a:rPr lang="fr-FR" dirty="0"/>
              <a:t> off </a:t>
            </a:r>
            <a:r>
              <a:rPr lang="fr-FR" dirty="0" err="1"/>
              <a:t>when</a:t>
            </a:r>
            <a:r>
              <a:rPr lang="fr-FR" dirty="0"/>
              <a:t> </a:t>
            </a:r>
            <a:r>
              <a:rPr lang="fr-FR" dirty="0" err="1"/>
              <a:t>theres</a:t>
            </a:r>
            <a:r>
              <a:rPr lang="fr-FR" dirty="0"/>
              <a:t> a </a:t>
            </a:r>
            <a:r>
              <a:rPr lang="fr-FR" dirty="0" err="1"/>
              <a:t>rug</a:t>
            </a:r>
            <a:r>
              <a:rPr lang="fr-FR" dirty="0"/>
              <a:t>. </a:t>
            </a:r>
          </a:p>
          <a:p>
            <a:pPr>
              <a:buFont typeface="Arial" panose="020B0604020202020204" pitchFamily="34" charset="0"/>
              <a:buChar char="•"/>
            </a:pPr>
            <a:endParaRPr lang="fr-FR" dirty="0"/>
          </a:p>
          <a:p>
            <a:pPr>
              <a:buFont typeface="Arial" panose="020B0604020202020204" pitchFamily="34" charset="0"/>
              <a:buChar char="•"/>
            </a:pPr>
            <a:endParaRPr lang="fr-FR" dirty="0"/>
          </a:p>
        </p:txBody>
      </p:sp>
    </p:spTree>
    <p:extLst>
      <p:ext uri="{BB962C8B-B14F-4D97-AF65-F5344CB8AC3E}">
        <p14:creationId xmlns:p14="http://schemas.microsoft.com/office/powerpoint/2010/main" val="3649870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011633-05DB-437E-83A2-3C0093B971A0}"/>
              </a:ext>
            </a:extLst>
          </p:cNvPr>
          <p:cNvSpPr>
            <a:spLocks noGrp="1"/>
          </p:cNvSpPr>
          <p:nvPr>
            <p:ph type="title"/>
          </p:nvPr>
        </p:nvSpPr>
        <p:spPr/>
        <p:txBody>
          <a:bodyPr vert="horz" lIns="91440" tIns="45720" rIns="91440" bIns="45720" rtlCol="0" anchor="b">
            <a:normAutofit/>
          </a:bodyPr>
          <a:lstStyle/>
          <a:p>
            <a:r>
              <a:rPr lang="en-US" sz="6000" b="1" dirty="0">
                <a:solidFill>
                  <a:schemeClr val="tx1">
                    <a:lumMod val="85000"/>
                    <a:lumOff val="15000"/>
                  </a:schemeClr>
                </a:solidFill>
              </a:rPr>
              <a:t>What to do in case of emergency </a:t>
            </a:r>
          </a:p>
        </p:txBody>
      </p:sp>
      <p:sp>
        <p:nvSpPr>
          <p:cNvPr id="3" name="Espace réservé du contenu 2">
            <a:extLst>
              <a:ext uri="{FF2B5EF4-FFF2-40B4-BE49-F238E27FC236}">
                <a16:creationId xmlns:a16="http://schemas.microsoft.com/office/drawing/2014/main" id="{6B73A3DF-FE5A-48D7-9A9C-C35CACA8ADFE}"/>
              </a:ext>
            </a:extLst>
          </p:cNvPr>
          <p:cNvSpPr>
            <a:spLocks noGrp="1"/>
          </p:cNvSpPr>
          <p:nvPr>
            <p:ph idx="1"/>
          </p:nvPr>
        </p:nvSpPr>
        <p:spPr>
          <a:xfrm>
            <a:off x="1066800" y="2076995"/>
            <a:ext cx="10058400" cy="4140926"/>
          </a:xfrm>
        </p:spPr>
        <p:txBody>
          <a:bodyPr>
            <a:normAutofit/>
          </a:bodyPr>
          <a:lstStyle/>
          <a:p>
            <a:pPr>
              <a:buFont typeface="Arial" panose="020B0604020202020204" pitchFamily="34" charset="0"/>
              <a:buChar char="•"/>
            </a:pPr>
            <a:r>
              <a:rPr lang="fr-FR" dirty="0" err="1"/>
              <a:t>Make</a:t>
            </a:r>
            <a:r>
              <a:rPr lang="fr-FR" dirty="0"/>
              <a:t> sure </a:t>
            </a:r>
            <a:r>
              <a:rPr lang="fr-FR" dirty="0" err="1"/>
              <a:t>you</a:t>
            </a:r>
            <a:r>
              <a:rPr lang="fr-FR" dirty="0"/>
              <a:t> </a:t>
            </a:r>
            <a:r>
              <a:rPr lang="fr-FR" dirty="0" err="1"/>
              <a:t>Inform</a:t>
            </a:r>
            <a:r>
              <a:rPr lang="fr-FR" dirty="0"/>
              <a:t> the international </a:t>
            </a:r>
            <a:r>
              <a:rPr lang="fr-FR" dirty="0" err="1"/>
              <a:t>Student</a:t>
            </a:r>
            <a:r>
              <a:rPr lang="fr-FR" dirty="0"/>
              <a:t> Service of TBS Casablanca by </a:t>
            </a:r>
            <a:r>
              <a:rPr lang="fr-FR" dirty="0" err="1"/>
              <a:t>Contacting</a:t>
            </a:r>
            <a:r>
              <a:rPr lang="fr-FR" dirty="0"/>
              <a:t> Mrs Marie-Line </a:t>
            </a:r>
            <a:r>
              <a:rPr lang="fr-FR" dirty="0" err="1"/>
              <a:t>Akhmiss</a:t>
            </a:r>
            <a:r>
              <a:rPr lang="fr-FR" dirty="0"/>
              <a:t> </a:t>
            </a:r>
            <a:r>
              <a:rPr lang="fr-FR" dirty="0" err="1"/>
              <a:t>throught</a:t>
            </a:r>
            <a:r>
              <a:rPr lang="fr-FR" dirty="0"/>
              <a:t> </a:t>
            </a:r>
            <a:r>
              <a:rPr lang="fr-FR" dirty="0">
                <a:hlinkClick r:id="rId2"/>
              </a:rPr>
              <a:t>m.akhmiss@tbs-education.ma</a:t>
            </a:r>
            <a:r>
              <a:rPr lang="fr-FR" dirty="0"/>
              <a:t> or </a:t>
            </a:r>
            <a:r>
              <a:rPr lang="fr-FR" b="1" dirty="0"/>
              <a:t> (06 66 63 36 43)</a:t>
            </a:r>
          </a:p>
          <a:p>
            <a:pPr>
              <a:buFont typeface="Arial" panose="020B0604020202020204" pitchFamily="34" charset="0"/>
              <a:buChar char="•"/>
            </a:pPr>
            <a:r>
              <a:rPr lang="fr-FR" b="1" dirty="0"/>
              <a:t>In case of life </a:t>
            </a:r>
            <a:r>
              <a:rPr lang="fr-FR" b="1" dirty="0" err="1"/>
              <a:t>threatening</a:t>
            </a:r>
            <a:r>
              <a:rPr lang="fr-FR" b="1" dirty="0"/>
              <a:t> injuries: </a:t>
            </a:r>
            <a:r>
              <a:rPr lang="fr-FR" dirty="0"/>
              <a:t>Call the  </a:t>
            </a:r>
            <a:r>
              <a:rPr lang="fr-FR" dirty="0" err="1"/>
              <a:t>Fire</a:t>
            </a:r>
            <a:r>
              <a:rPr lang="fr-FR" dirty="0"/>
              <a:t> </a:t>
            </a:r>
            <a:r>
              <a:rPr lang="fr-FR" dirty="0" err="1"/>
              <a:t>department</a:t>
            </a:r>
            <a:r>
              <a:rPr lang="fr-FR" dirty="0"/>
              <a:t> (150)</a:t>
            </a:r>
          </a:p>
          <a:p>
            <a:pPr>
              <a:buFont typeface="Arial" panose="020B0604020202020204" pitchFamily="34" charset="0"/>
              <a:buChar char="•"/>
            </a:pPr>
            <a:r>
              <a:rPr lang="fr-FR" b="1" dirty="0"/>
              <a:t>In case of a </a:t>
            </a:r>
            <a:r>
              <a:rPr lang="fr-FR" b="1" dirty="0" err="1"/>
              <a:t>Medical</a:t>
            </a:r>
            <a:r>
              <a:rPr lang="fr-FR" b="1" dirty="0"/>
              <a:t> Emergency : </a:t>
            </a:r>
            <a:r>
              <a:rPr lang="fr-FR" dirty="0"/>
              <a:t>SOS </a:t>
            </a:r>
            <a:r>
              <a:rPr lang="fr-FR" dirty="0" err="1"/>
              <a:t>Medecin</a:t>
            </a:r>
            <a:r>
              <a:rPr lang="fr-FR" dirty="0"/>
              <a:t> at </a:t>
            </a:r>
            <a:r>
              <a:rPr lang="fr-FR" b="1" dirty="0"/>
              <a:t> (05 22 82 81 81)</a:t>
            </a:r>
          </a:p>
          <a:p>
            <a:pPr>
              <a:buFont typeface="Arial" panose="020B0604020202020204" pitchFamily="34" charset="0"/>
              <a:buChar char="•"/>
            </a:pPr>
            <a:r>
              <a:rPr lang="fr-FR" b="1" dirty="0"/>
              <a:t>In case of Physical or </a:t>
            </a:r>
            <a:r>
              <a:rPr lang="fr-FR" b="1" dirty="0" err="1"/>
              <a:t>Sexual</a:t>
            </a:r>
            <a:r>
              <a:rPr lang="fr-FR" b="1" dirty="0"/>
              <a:t> </a:t>
            </a:r>
            <a:r>
              <a:rPr lang="fr-FR" b="1" dirty="0" err="1"/>
              <a:t>Assault</a:t>
            </a:r>
            <a:r>
              <a:rPr lang="fr-FR" b="1" dirty="0"/>
              <a:t> : </a:t>
            </a:r>
            <a:r>
              <a:rPr lang="fr-FR" dirty="0" err="1"/>
              <a:t>Get</a:t>
            </a:r>
            <a:r>
              <a:rPr lang="fr-FR" dirty="0"/>
              <a:t> </a:t>
            </a:r>
            <a:r>
              <a:rPr lang="fr-FR" dirty="0" err="1"/>
              <a:t>yourself</a:t>
            </a:r>
            <a:r>
              <a:rPr lang="fr-FR" dirty="0"/>
              <a:t> to a </a:t>
            </a:r>
            <a:r>
              <a:rPr lang="fr-FR" dirty="0" err="1"/>
              <a:t>safe</a:t>
            </a:r>
            <a:r>
              <a:rPr lang="fr-FR" dirty="0"/>
              <a:t> </a:t>
            </a:r>
            <a:r>
              <a:rPr lang="fr-FR" dirty="0" err="1"/>
              <a:t>environment</a:t>
            </a:r>
            <a:r>
              <a:rPr lang="fr-FR" dirty="0"/>
              <a:t> if possible,                                                                      call the Police </a:t>
            </a:r>
            <a:r>
              <a:rPr lang="fr-FR" b="1" dirty="0"/>
              <a:t>(190) </a:t>
            </a:r>
            <a:r>
              <a:rPr lang="fr-FR" dirty="0"/>
              <a:t>or SOS </a:t>
            </a:r>
            <a:r>
              <a:rPr lang="fr-FR" dirty="0" err="1"/>
              <a:t>Medecin</a:t>
            </a:r>
            <a:r>
              <a:rPr lang="fr-FR" dirty="0"/>
              <a:t> </a:t>
            </a:r>
            <a:r>
              <a:rPr lang="fr-FR" b="1" dirty="0"/>
              <a:t>(05 22 82 81 81)</a:t>
            </a:r>
          </a:p>
          <a:p>
            <a:pPr>
              <a:buFont typeface="Arial" panose="020B0604020202020204" pitchFamily="34" charset="0"/>
              <a:buChar char="•"/>
            </a:pPr>
            <a:r>
              <a:rPr lang="fr-FR" b="1" dirty="0"/>
              <a:t>In case of </a:t>
            </a:r>
            <a:r>
              <a:rPr lang="fr-FR" b="1" dirty="0" err="1"/>
              <a:t>theft</a:t>
            </a:r>
            <a:r>
              <a:rPr lang="fr-FR" b="1" dirty="0"/>
              <a:t> : </a:t>
            </a:r>
            <a:r>
              <a:rPr lang="fr-FR" dirty="0"/>
              <a:t>Report the </a:t>
            </a:r>
            <a:r>
              <a:rPr lang="fr-FR" dirty="0" err="1"/>
              <a:t>theft</a:t>
            </a:r>
            <a:r>
              <a:rPr lang="fr-FR" dirty="0"/>
              <a:t> to the Police </a:t>
            </a:r>
            <a:r>
              <a:rPr lang="fr-FR" b="1" dirty="0"/>
              <a:t>(190)</a:t>
            </a:r>
          </a:p>
          <a:p>
            <a:pPr marL="0" indent="0">
              <a:buNone/>
            </a:pPr>
            <a:r>
              <a:rPr lang="fr-FR" b="1" dirty="0"/>
              <a:t>If </a:t>
            </a:r>
            <a:r>
              <a:rPr lang="fr-FR" b="1" dirty="0" err="1"/>
              <a:t>any</a:t>
            </a:r>
            <a:r>
              <a:rPr lang="fr-FR" b="1" dirty="0"/>
              <a:t> of </a:t>
            </a:r>
            <a:r>
              <a:rPr lang="fr-FR" b="1" dirty="0" err="1"/>
              <a:t>these</a:t>
            </a:r>
            <a:r>
              <a:rPr lang="fr-FR" b="1" dirty="0"/>
              <a:t> Incidents </a:t>
            </a:r>
            <a:r>
              <a:rPr lang="fr-FR" b="1" dirty="0" err="1"/>
              <a:t>occur</a:t>
            </a:r>
            <a:r>
              <a:rPr lang="fr-FR" b="1" dirty="0"/>
              <a:t> on campus, </a:t>
            </a:r>
            <a:r>
              <a:rPr lang="fr-FR" b="1" dirty="0" err="1"/>
              <a:t>please</a:t>
            </a:r>
            <a:r>
              <a:rPr lang="fr-FR" b="1" dirty="0"/>
              <a:t> </a:t>
            </a:r>
            <a:r>
              <a:rPr lang="fr-FR" b="1" dirty="0" err="1"/>
              <a:t>make</a:t>
            </a:r>
            <a:r>
              <a:rPr lang="fr-FR" b="1" dirty="0"/>
              <a:t> sure </a:t>
            </a:r>
            <a:r>
              <a:rPr lang="fr-FR" b="1" dirty="0" err="1"/>
              <a:t>you</a:t>
            </a:r>
            <a:r>
              <a:rPr lang="fr-FR" b="1" dirty="0"/>
              <a:t> </a:t>
            </a:r>
            <a:r>
              <a:rPr lang="fr-FR" b="1" dirty="0" err="1"/>
              <a:t>alert</a:t>
            </a:r>
            <a:r>
              <a:rPr lang="fr-FR" b="1" dirty="0"/>
              <a:t> the Administration and Security agent. </a:t>
            </a:r>
          </a:p>
          <a:p>
            <a:pPr marL="0" indent="0">
              <a:buNone/>
            </a:pPr>
            <a:endParaRPr lang="fr-FR" dirty="0"/>
          </a:p>
          <a:p>
            <a:pPr>
              <a:buFont typeface="Arial" panose="020B0604020202020204" pitchFamily="34" charset="0"/>
              <a:buChar char="•"/>
            </a:pPr>
            <a:endParaRPr lang="fr-FR" dirty="0"/>
          </a:p>
        </p:txBody>
      </p:sp>
    </p:spTree>
    <p:extLst>
      <p:ext uri="{BB962C8B-B14F-4D97-AF65-F5344CB8AC3E}">
        <p14:creationId xmlns:p14="http://schemas.microsoft.com/office/powerpoint/2010/main" val="420868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C11E8E-DB1D-4827-B564-D3D6704ACAA9}"/>
              </a:ext>
            </a:extLst>
          </p:cNvPr>
          <p:cNvSpPr>
            <a:spLocks noGrp="1"/>
          </p:cNvSpPr>
          <p:nvPr>
            <p:ph type="title"/>
          </p:nvPr>
        </p:nvSpPr>
        <p:spPr>
          <a:xfrm>
            <a:off x="1097280" y="286603"/>
            <a:ext cx="10058400" cy="1450757"/>
          </a:xfrm>
        </p:spPr>
        <p:txBody>
          <a:bodyPr/>
          <a:lstStyle/>
          <a:p>
            <a:pPr algn="ctr"/>
            <a:r>
              <a:rPr lang="fr-FR" b="1" dirty="0"/>
              <a:t>Hassan </a:t>
            </a:r>
            <a:r>
              <a:rPr lang="fr-FR" b="1" dirty="0" err="1"/>
              <a:t>ll</a:t>
            </a:r>
            <a:r>
              <a:rPr lang="fr-FR" b="1" dirty="0"/>
              <a:t> </a:t>
            </a:r>
            <a:r>
              <a:rPr lang="fr-FR" b="1" dirty="0" err="1"/>
              <a:t>Mosque</a:t>
            </a:r>
            <a:endParaRPr lang="fr-FR" b="1" dirty="0"/>
          </a:p>
        </p:txBody>
      </p:sp>
      <p:pic>
        <p:nvPicPr>
          <p:cNvPr id="8" name="Espace réservé du contenu 7">
            <a:extLst>
              <a:ext uri="{FF2B5EF4-FFF2-40B4-BE49-F238E27FC236}">
                <a16:creationId xmlns:a16="http://schemas.microsoft.com/office/drawing/2014/main" id="{51C90F92-04CF-4B3D-AAD8-894D30D2130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0942" y="1737360"/>
            <a:ext cx="5410199" cy="4223704"/>
          </a:xfrm>
        </p:spPr>
      </p:pic>
      <p:pic>
        <p:nvPicPr>
          <p:cNvPr id="13" name="Espace réservé du contenu 12">
            <a:extLst>
              <a:ext uri="{FF2B5EF4-FFF2-40B4-BE49-F238E27FC236}">
                <a16:creationId xmlns:a16="http://schemas.microsoft.com/office/drawing/2014/main" id="{BA9163E8-5E14-4238-9BDF-A66AE9F584D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6000" y="1737360"/>
            <a:ext cx="5245340" cy="4223704"/>
          </a:xfrm>
        </p:spPr>
      </p:pic>
    </p:spTree>
    <p:extLst>
      <p:ext uri="{BB962C8B-B14F-4D97-AF65-F5344CB8AC3E}">
        <p14:creationId xmlns:p14="http://schemas.microsoft.com/office/powerpoint/2010/main" val="453604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39A75-2649-41A0-81A0-08CCAC012C08}"/>
              </a:ext>
            </a:extLst>
          </p:cNvPr>
          <p:cNvSpPr>
            <a:spLocks noGrp="1"/>
          </p:cNvSpPr>
          <p:nvPr>
            <p:ph type="title"/>
          </p:nvPr>
        </p:nvSpPr>
        <p:spPr>
          <a:xfrm>
            <a:off x="2677886" y="449362"/>
            <a:ext cx="8477794" cy="1079087"/>
          </a:xfrm>
        </p:spPr>
        <p:txBody>
          <a:bodyPr/>
          <a:lstStyle/>
          <a:p>
            <a:r>
              <a:rPr lang="fr-FR" dirty="0"/>
              <a:t>Emergency Numbers </a:t>
            </a:r>
          </a:p>
        </p:txBody>
      </p:sp>
      <p:sp>
        <p:nvSpPr>
          <p:cNvPr id="3" name="Espace réservé du contenu 2">
            <a:extLst>
              <a:ext uri="{FF2B5EF4-FFF2-40B4-BE49-F238E27FC236}">
                <a16:creationId xmlns:a16="http://schemas.microsoft.com/office/drawing/2014/main" id="{C98EA4D2-D005-4D42-A0BF-66174F699FCC}"/>
              </a:ext>
            </a:extLst>
          </p:cNvPr>
          <p:cNvSpPr>
            <a:spLocks noGrp="1"/>
          </p:cNvSpPr>
          <p:nvPr>
            <p:ph idx="1"/>
          </p:nvPr>
        </p:nvSpPr>
        <p:spPr>
          <a:xfrm>
            <a:off x="1774373" y="1858797"/>
            <a:ext cx="7080068" cy="4023360"/>
          </a:xfrm>
        </p:spPr>
        <p:txBody>
          <a:bodyPr>
            <a:normAutofit fontScale="85000" lnSpcReduction="20000"/>
          </a:bodyPr>
          <a:lstStyle/>
          <a:p>
            <a:endParaRPr lang="fr-FR" dirty="0"/>
          </a:p>
          <a:p>
            <a:pPr>
              <a:buFont typeface="Courier New" panose="02070309020205020404" pitchFamily="49" charset="0"/>
              <a:buChar char="o"/>
            </a:pPr>
            <a:r>
              <a:rPr lang="fr-FR" dirty="0" err="1"/>
              <a:t>Fire</a:t>
            </a:r>
            <a:r>
              <a:rPr lang="fr-FR" dirty="0"/>
              <a:t> </a:t>
            </a:r>
            <a:r>
              <a:rPr lang="fr-FR" dirty="0" err="1"/>
              <a:t>department</a:t>
            </a:r>
            <a:r>
              <a:rPr lang="fr-FR" dirty="0"/>
              <a:t> </a:t>
            </a:r>
            <a:r>
              <a:rPr lang="fr-FR" b="1" dirty="0"/>
              <a:t>150</a:t>
            </a:r>
          </a:p>
          <a:p>
            <a:pPr>
              <a:buFont typeface="Courier New" panose="02070309020205020404" pitchFamily="49" charset="0"/>
              <a:buChar char="o"/>
            </a:pPr>
            <a:r>
              <a:rPr lang="fr-FR" dirty="0"/>
              <a:t>Police </a:t>
            </a:r>
            <a:r>
              <a:rPr lang="fr-FR" sz="2100" b="1" dirty="0"/>
              <a:t>190</a:t>
            </a:r>
            <a:r>
              <a:rPr lang="fr-FR" dirty="0"/>
              <a:t> </a:t>
            </a:r>
          </a:p>
          <a:p>
            <a:pPr>
              <a:buFont typeface="Courier New" panose="02070309020205020404" pitchFamily="49" charset="0"/>
              <a:buChar char="o"/>
            </a:pPr>
            <a:r>
              <a:rPr lang="fr-FR" dirty="0"/>
              <a:t>Royal Gendarmerie </a:t>
            </a:r>
            <a:r>
              <a:rPr lang="fr-FR" sz="2100" b="1" dirty="0"/>
              <a:t>177</a:t>
            </a:r>
          </a:p>
          <a:p>
            <a:pPr>
              <a:buFont typeface="Courier New" panose="02070309020205020404" pitchFamily="49" charset="0"/>
              <a:buChar char="o"/>
            </a:pPr>
            <a:r>
              <a:rPr lang="fr-FR" dirty="0"/>
              <a:t>Information </a:t>
            </a:r>
            <a:r>
              <a:rPr lang="fr-FR" sz="2100" b="1" dirty="0"/>
              <a:t>160</a:t>
            </a:r>
          </a:p>
          <a:p>
            <a:pPr>
              <a:buFont typeface="Courier New" panose="02070309020205020404" pitchFamily="49" charset="0"/>
              <a:buChar char="o"/>
            </a:pPr>
            <a:r>
              <a:rPr lang="fr-FR" dirty="0"/>
              <a:t>Police </a:t>
            </a:r>
            <a:r>
              <a:rPr lang="fr-FR" dirty="0" err="1"/>
              <a:t>airport</a:t>
            </a:r>
            <a:r>
              <a:rPr lang="fr-FR" dirty="0"/>
              <a:t> </a:t>
            </a:r>
            <a:r>
              <a:rPr lang="fr-FR" sz="2100" b="1" dirty="0"/>
              <a:t>+212 (0) 5 22 53 96 10 </a:t>
            </a:r>
          </a:p>
          <a:p>
            <a:pPr>
              <a:buFont typeface="Courier New" panose="02070309020205020404" pitchFamily="49" charset="0"/>
              <a:buChar char="o"/>
            </a:pPr>
            <a:r>
              <a:rPr lang="fr-FR" dirty="0"/>
              <a:t>Institut Pasteur </a:t>
            </a:r>
            <a:r>
              <a:rPr lang="fr-FR" sz="2100" b="1" dirty="0"/>
              <a:t>+212 (0) 5 22 27 57 78</a:t>
            </a:r>
          </a:p>
          <a:p>
            <a:pPr>
              <a:buFont typeface="Courier New" panose="02070309020205020404" pitchFamily="49" charset="0"/>
              <a:buChar char="o"/>
            </a:pPr>
            <a:r>
              <a:rPr lang="fr-FR" dirty="0"/>
              <a:t>SAMU Casablanca </a:t>
            </a:r>
            <a:r>
              <a:rPr lang="fr-FR" sz="2100" b="1" dirty="0"/>
              <a:t>+212 (0) 5 22 98 98 98/ +212 (0) 5 22 25 25 25 </a:t>
            </a:r>
          </a:p>
          <a:p>
            <a:pPr>
              <a:buFont typeface="Courier New" panose="02070309020205020404" pitchFamily="49" charset="0"/>
              <a:buChar char="o"/>
            </a:pPr>
            <a:r>
              <a:rPr lang="fr-FR" dirty="0"/>
              <a:t>SOS </a:t>
            </a:r>
            <a:r>
              <a:rPr lang="fr-FR" dirty="0" err="1"/>
              <a:t>Doctor</a:t>
            </a:r>
            <a:r>
              <a:rPr lang="fr-FR" dirty="0"/>
              <a:t> </a:t>
            </a:r>
            <a:r>
              <a:rPr lang="fr-FR" sz="2100" b="1" dirty="0"/>
              <a:t>+212 (0) 5 22 20 20 20 +212 (0) 5 22 94 94 94 </a:t>
            </a:r>
          </a:p>
          <a:p>
            <a:pPr>
              <a:buFont typeface="Courier New" panose="02070309020205020404" pitchFamily="49" charset="0"/>
              <a:buChar char="o"/>
            </a:pPr>
            <a:r>
              <a:rPr lang="fr-FR" dirty="0"/>
              <a:t>French Consulat in Casablanca </a:t>
            </a:r>
            <a:r>
              <a:rPr lang="fr-FR" sz="2100" b="1" dirty="0"/>
              <a:t>+212 (0) 5 22 48 93 00 </a:t>
            </a:r>
          </a:p>
          <a:p>
            <a:pPr>
              <a:buFont typeface="Courier New" panose="02070309020205020404" pitchFamily="49" charset="0"/>
              <a:buChar char="o"/>
            </a:pPr>
            <a:r>
              <a:rPr lang="fr-FR" dirty="0"/>
              <a:t>Spain Consulat in Casablanca </a:t>
            </a:r>
            <a:r>
              <a:rPr lang="fr-FR" sz="2100" b="1" dirty="0"/>
              <a:t>+212 (0) 5 22 22 07 52</a:t>
            </a:r>
          </a:p>
          <a:p>
            <a:pPr>
              <a:buFont typeface="Courier New" panose="02070309020205020404" pitchFamily="49" charset="0"/>
              <a:buChar char="o"/>
            </a:pPr>
            <a:endParaRPr lang="fr-FR" sz="2100" b="1" dirty="0"/>
          </a:p>
          <a:p>
            <a:endParaRPr lang="fr-FR" sz="2100" b="1" dirty="0"/>
          </a:p>
          <a:p>
            <a:endParaRPr lang="fr-FR" dirty="0"/>
          </a:p>
        </p:txBody>
      </p:sp>
      <p:pic>
        <p:nvPicPr>
          <p:cNvPr id="4" name="Image 3">
            <a:extLst>
              <a:ext uri="{FF2B5EF4-FFF2-40B4-BE49-F238E27FC236}">
                <a16:creationId xmlns:a16="http://schemas.microsoft.com/office/drawing/2014/main" id="{1FAAFEF2-77BC-4CAC-8ACA-6337C3B42F45}"/>
              </a:ext>
            </a:extLst>
          </p:cNvPr>
          <p:cNvPicPr>
            <a:picLocks noChangeAspect="1"/>
          </p:cNvPicPr>
          <p:nvPr/>
        </p:nvPicPr>
        <p:blipFill>
          <a:blip r:embed="rId2"/>
          <a:stretch>
            <a:fillRect/>
          </a:stretch>
        </p:blipFill>
        <p:spPr>
          <a:xfrm>
            <a:off x="1036320" y="472438"/>
            <a:ext cx="1641566" cy="1079086"/>
          </a:xfrm>
          <a:prstGeom prst="rect">
            <a:avLst/>
          </a:prstGeom>
        </p:spPr>
      </p:pic>
    </p:spTree>
    <p:extLst>
      <p:ext uri="{BB962C8B-B14F-4D97-AF65-F5344CB8AC3E}">
        <p14:creationId xmlns:p14="http://schemas.microsoft.com/office/powerpoint/2010/main" val="1331244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CA83AD-3C86-46AE-8CA9-B92D77F89A7C}"/>
              </a:ext>
            </a:extLst>
          </p:cNvPr>
          <p:cNvSpPr>
            <a:spLocks noGrp="1"/>
          </p:cNvSpPr>
          <p:nvPr>
            <p:ph type="title"/>
          </p:nvPr>
        </p:nvSpPr>
        <p:spPr/>
        <p:txBody>
          <a:bodyPr/>
          <a:lstStyle/>
          <a:p>
            <a:pPr algn="ctr"/>
            <a:r>
              <a:rPr lang="fr-FR" b="1" dirty="0" err="1"/>
              <a:t>Health</a:t>
            </a:r>
            <a:endParaRPr lang="fr-FR" b="1" dirty="0"/>
          </a:p>
        </p:txBody>
      </p:sp>
      <p:sp>
        <p:nvSpPr>
          <p:cNvPr id="3" name="Espace réservé du contenu 2">
            <a:extLst>
              <a:ext uri="{FF2B5EF4-FFF2-40B4-BE49-F238E27FC236}">
                <a16:creationId xmlns:a16="http://schemas.microsoft.com/office/drawing/2014/main" id="{BD77948F-80C4-4D63-A79C-B31267A38DB8}"/>
              </a:ext>
            </a:extLst>
          </p:cNvPr>
          <p:cNvSpPr>
            <a:spLocks noGrp="1"/>
          </p:cNvSpPr>
          <p:nvPr>
            <p:ph idx="1"/>
          </p:nvPr>
        </p:nvSpPr>
        <p:spPr>
          <a:xfrm>
            <a:off x="1100051" y="1845734"/>
            <a:ext cx="10058400" cy="4023360"/>
          </a:xfrm>
        </p:spPr>
        <p:txBody>
          <a:bodyPr>
            <a:normAutofit/>
          </a:bodyPr>
          <a:lstStyle/>
          <a:p>
            <a:pPr>
              <a:buFont typeface="Arial" panose="020B0604020202020204" pitchFamily="34" charset="0"/>
              <a:buChar char="•"/>
            </a:pPr>
            <a:r>
              <a:rPr lang="fr-FR" dirty="0"/>
              <a:t>You are </a:t>
            </a:r>
            <a:r>
              <a:rPr lang="fr-FR" dirty="0" err="1"/>
              <a:t>studying</a:t>
            </a:r>
            <a:r>
              <a:rPr lang="fr-FR" dirty="0"/>
              <a:t> </a:t>
            </a:r>
            <a:r>
              <a:rPr lang="fr-FR" dirty="0" err="1"/>
              <a:t>outside</a:t>
            </a:r>
            <a:r>
              <a:rPr lang="fr-FR" dirty="0"/>
              <a:t> of Europe. </a:t>
            </a:r>
          </a:p>
          <a:p>
            <a:pPr>
              <a:buFont typeface="Arial" panose="020B0604020202020204" pitchFamily="34" charset="0"/>
              <a:buChar char="•"/>
            </a:pPr>
            <a:r>
              <a:rPr lang="fr-FR" dirty="0"/>
              <a:t>If </a:t>
            </a:r>
            <a:r>
              <a:rPr lang="fr-FR" dirty="0" err="1"/>
              <a:t>you</a:t>
            </a:r>
            <a:r>
              <a:rPr lang="fr-FR" dirty="0"/>
              <a:t> </a:t>
            </a:r>
            <a:r>
              <a:rPr lang="fr-FR" dirty="0" err="1"/>
              <a:t>study</a:t>
            </a:r>
            <a:r>
              <a:rPr lang="fr-FR" dirty="0"/>
              <a:t> </a:t>
            </a:r>
            <a:r>
              <a:rPr lang="fr-FR" dirty="0" err="1"/>
              <a:t>abroad</a:t>
            </a:r>
            <a:r>
              <a:rPr lang="fr-FR" dirty="0"/>
              <a:t>, in a non-</a:t>
            </a:r>
            <a:r>
              <a:rPr lang="fr-FR" dirty="0" err="1"/>
              <a:t>european</a:t>
            </a:r>
            <a:r>
              <a:rPr lang="fr-FR" dirty="0"/>
              <a:t> country, </a:t>
            </a:r>
            <a:r>
              <a:rPr lang="fr-FR" dirty="0" err="1"/>
              <a:t>your</a:t>
            </a:r>
            <a:r>
              <a:rPr lang="fr-FR" dirty="0"/>
              <a:t> </a:t>
            </a:r>
            <a:r>
              <a:rPr lang="fr-FR" dirty="0" err="1"/>
              <a:t>health</a:t>
            </a:r>
            <a:r>
              <a:rPr lang="fr-FR" dirty="0"/>
              <a:t> protection varies </a:t>
            </a:r>
            <a:r>
              <a:rPr lang="fr-FR" dirty="0" err="1"/>
              <a:t>according</a:t>
            </a:r>
            <a:r>
              <a:rPr lang="fr-FR" dirty="0"/>
              <a:t> to </a:t>
            </a:r>
            <a:r>
              <a:rPr lang="fr-FR" dirty="0" err="1"/>
              <a:t>your</a:t>
            </a:r>
            <a:r>
              <a:rPr lang="fr-FR" dirty="0"/>
              <a:t> host country. </a:t>
            </a:r>
          </a:p>
          <a:p>
            <a:pPr>
              <a:buFont typeface="Arial" panose="020B0604020202020204" pitchFamily="34" charset="0"/>
              <a:buChar char="•"/>
            </a:pPr>
            <a:r>
              <a:rPr lang="fr-FR" dirty="0" err="1"/>
              <a:t>Your</a:t>
            </a:r>
            <a:r>
              <a:rPr lang="fr-FR" dirty="0"/>
              <a:t> </a:t>
            </a:r>
            <a:r>
              <a:rPr lang="fr-FR" dirty="0" err="1"/>
              <a:t>medical</a:t>
            </a:r>
            <a:r>
              <a:rPr lang="fr-FR" dirty="0"/>
              <a:t> </a:t>
            </a:r>
            <a:r>
              <a:rPr lang="fr-FR" dirty="0" err="1"/>
              <a:t>fees</a:t>
            </a:r>
            <a:r>
              <a:rPr lang="fr-FR" dirty="0"/>
              <a:t> </a:t>
            </a:r>
            <a:r>
              <a:rPr lang="fr-FR" dirty="0" err="1"/>
              <a:t>will</a:t>
            </a:r>
            <a:r>
              <a:rPr lang="fr-FR" dirty="0"/>
              <a:t> </a:t>
            </a:r>
            <a:r>
              <a:rPr lang="fr-FR" dirty="0" err="1"/>
              <a:t>be</a:t>
            </a:r>
            <a:r>
              <a:rPr lang="fr-FR" dirty="0"/>
              <a:t> </a:t>
            </a:r>
            <a:r>
              <a:rPr lang="fr-FR" dirty="0" err="1"/>
              <a:t>refunded</a:t>
            </a:r>
            <a:r>
              <a:rPr lang="fr-FR" dirty="0"/>
              <a:t> by ‘la caisse d’Assurance Maladie’ </a:t>
            </a:r>
            <a:r>
              <a:rPr lang="fr-FR" dirty="0" err="1"/>
              <a:t>according</a:t>
            </a:r>
            <a:r>
              <a:rPr lang="fr-FR" dirty="0"/>
              <a:t> to the </a:t>
            </a:r>
            <a:r>
              <a:rPr lang="fr-FR" dirty="0" err="1"/>
              <a:t>current</a:t>
            </a:r>
            <a:r>
              <a:rPr lang="fr-FR" dirty="0"/>
              <a:t> french </a:t>
            </a:r>
            <a:r>
              <a:rPr lang="fr-FR" dirty="0" err="1"/>
              <a:t>tarrif</a:t>
            </a:r>
            <a:r>
              <a:rPr lang="fr-FR" dirty="0"/>
              <a:t> if </a:t>
            </a:r>
            <a:r>
              <a:rPr lang="fr-FR" dirty="0" err="1"/>
              <a:t>you</a:t>
            </a:r>
            <a:r>
              <a:rPr lang="fr-FR" dirty="0"/>
              <a:t> </a:t>
            </a:r>
            <a:r>
              <a:rPr lang="fr-FR" dirty="0" err="1"/>
              <a:t>fill</a:t>
            </a:r>
            <a:r>
              <a:rPr lang="fr-FR" dirty="0"/>
              <a:t> </a:t>
            </a:r>
            <a:r>
              <a:rPr lang="fr-FR" dirty="0" err="1"/>
              <a:t>these</a:t>
            </a:r>
            <a:r>
              <a:rPr lang="fr-FR" dirty="0"/>
              <a:t> conditions : </a:t>
            </a:r>
          </a:p>
          <a:p>
            <a:r>
              <a:rPr lang="fr-FR" dirty="0"/>
              <a:t>-You are a </a:t>
            </a:r>
            <a:r>
              <a:rPr lang="fr-FR" dirty="0" err="1"/>
              <a:t>student</a:t>
            </a:r>
            <a:r>
              <a:rPr lang="fr-FR" dirty="0"/>
              <a:t> in a </a:t>
            </a:r>
            <a:r>
              <a:rPr lang="fr-FR" dirty="0" err="1"/>
              <a:t>school</a:t>
            </a:r>
            <a:r>
              <a:rPr lang="fr-FR" dirty="0"/>
              <a:t> </a:t>
            </a:r>
            <a:r>
              <a:rPr lang="fr-FR" dirty="0" err="1"/>
              <a:t>that</a:t>
            </a:r>
            <a:r>
              <a:rPr lang="fr-FR" dirty="0"/>
              <a:t> </a:t>
            </a:r>
            <a:r>
              <a:rPr lang="fr-FR" dirty="0" err="1"/>
              <a:t>will</a:t>
            </a:r>
            <a:r>
              <a:rPr lang="fr-FR" dirty="0"/>
              <a:t> </a:t>
            </a:r>
            <a:r>
              <a:rPr lang="fr-FR" dirty="0" err="1"/>
              <a:t>provide</a:t>
            </a:r>
            <a:r>
              <a:rPr lang="fr-FR" dirty="0"/>
              <a:t> </a:t>
            </a:r>
            <a:r>
              <a:rPr lang="fr-FR" dirty="0" err="1"/>
              <a:t>you</a:t>
            </a:r>
            <a:r>
              <a:rPr lang="fr-FR" dirty="0"/>
              <a:t> </a:t>
            </a:r>
            <a:r>
              <a:rPr lang="fr-FR" dirty="0" err="1"/>
              <a:t>with</a:t>
            </a:r>
            <a:r>
              <a:rPr lang="fr-FR" dirty="0"/>
              <a:t> an official </a:t>
            </a:r>
            <a:r>
              <a:rPr lang="fr-FR" dirty="0" err="1"/>
              <a:t>diploma</a:t>
            </a:r>
            <a:r>
              <a:rPr lang="fr-FR" dirty="0"/>
              <a:t>.                                                           -You </a:t>
            </a:r>
            <a:r>
              <a:rPr lang="fr-FR" dirty="0" err="1"/>
              <a:t>will</a:t>
            </a:r>
            <a:r>
              <a:rPr lang="fr-FR" dirty="0"/>
              <a:t> have to </a:t>
            </a:r>
            <a:r>
              <a:rPr lang="fr-FR" dirty="0" err="1"/>
              <a:t>be</a:t>
            </a:r>
            <a:r>
              <a:rPr lang="fr-FR" dirty="0"/>
              <a:t> able to </a:t>
            </a:r>
            <a:r>
              <a:rPr lang="fr-FR" dirty="0" err="1"/>
              <a:t>receive</a:t>
            </a:r>
            <a:r>
              <a:rPr lang="fr-FR" dirty="0"/>
              <a:t> a </a:t>
            </a:r>
            <a:r>
              <a:rPr lang="fr-FR" dirty="0" err="1"/>
              <a:t>school</a:t>
            </a:r>
            <a:r>
              <a:rPr lang="fr-FR" dirty="0"/>
              <a:t> </a:t>
            </a:r>
            <a:r>
              <a:rPr lang="fr-FR" dirty="0" err="1"/>
              <a:t>certificate</a:t>
            </a:r>
            <a:endParaRPr lang="fr-FR" dirty="0"/>
          </a:p>
          <a:p>
            <a:pPr>
              <a:buFont typeface="Arial" panose="020B0604020202020204" pitchFamily="34" charset="0"/>
              <a:buChar char="•"/>
            </a:pPr>
            <a:r>
              <a:rPr lang="fr-FR" dirty="0"/>
              <a:t>You </a:t>
            </a:r>
            <a:r>
              <a:rPr lang="fr-FR" dirty="0" err="1"/>
              <a:t>will</a:t>
            </a:r>
            <a:r>
              <a:rPr lang="fr-FR" dirty="0"/>
              <a:t> have to </a:t>
            </a:r>
            <a:r>
              <a:rPr lang="fr-FR" dirty="0" err="1"/>
              <a:t>fill</a:t>
            </a:r>
            <a:r>
              <a:rPr lang="fr-FR" dirty="0"/>
              <a:t> the application </a:t>
            </a:r>
            <a:r>
              <a:rPr lang="fr-FR" b="1" dirty="0"/>
              <a:t>S3125</a:t>
            </a:r>
          </a:p>
          <a:p>
            <a:pPr>
              <a:buFont typeface="Arial" panose="020B0604020202020204" pitchFamily="34" charset="0"/>
              <a:buChar char="•"/>
            </a:pPr>
            <a:r>
              <a:rPr lang="fr-FR" dirty="0"/>
              <a:t>You </a:t>
            </a:r>
            <a:r>
              <a:rPr lang="fr-FR" dirty="0" err="1"/>
              <a:t>will</a:t>
            </a:r>
            <a:r>
              <a:rPr lang="fr-FR" dirty="0"/>
              <a:t> have to </a:t>
            </a:r>
            <a:r>
              <a:rPr lang="fr-FR" dirty="0" err="1"/>
              <a:t>regulate</a:t>
            </a:r>
            <a:r>
              <a:rPr lang="fr-FR" dirty="0"/>
              <a:t> </a:t>
            </a:r>
            <a:r>
              <a:rPr lang="fr-FR" dirty="0" err="1"/>
              <a:t>your</a:t>
            </a:r>
            <a:r>
              <a:rPr lang="fr-FR" dirty="0"/>
              <a:t> urgent </a:t>
            </a:r>
            <a:r>
              <a:rPr lang="fr-FR" dirty="0" err="1"/>
              <a:t>medical</a:t>
            </a:r>
            <a:r>
              <a:rPr lang="fr-FR" dirty="0"/>
              <a:t> </a:t>
            </a:r>
            <a:r>
              <a:rPr lang="fr-FR" dirty="0" err="1"/>
              <a:t>fees</a:t>
            </a:r>
            <a:r>
              <a:rPr lang="fr-FR" dirty="0"/>
              <a:t> on hand. In </a:t>
            </a:r>
            <a:r>
              <a:rPr lang="fr-FR" dirty="0" err="1"/>
              <a:t>order</a:t>
            </a:r>
            <a:r>
              <a:rPr lang="fr-FR" dirty="0"/>
              <a:t> to have </a:t>
            </a:r>
            <a:r>
              <a:rPr lang="fr-FR" dirty="0" err="1"/>
              <a:t>them</a:t>
            </a:r>
            <a:r>
              <a:rPr lang="fr-FR" dirty="0"/>
              <a:t> </a:t>
            </a:r>
            <a:r>
              <a:rPr lang="fr-FR" dirty="0" err="1"/>
              <a:t>refunded</a:t>
            </a:r>
            <a:r>
              <a:rPr lang="fr-FR" dirty="0"/>
              <a:t>, </a:t>
            </a:r>
            <a:r>
              <a:rPr lang="fr-FR" dirty="0" err="1"/>
              <a:t>keep</a:t>
            </a:r>
            <a:r>
              <a:rPr lang="fr-FR" dirty="0"/>
              <a:t> the bills and </a:t>
            </a:r>
            <a:r>
              <a:rPr lang="fr-FR" dirty="0" err="1"/>
              <a:t>receipts</a:t>
            </a:r>
            <a:r>
              <a:rPr lang="fr-FR" dirty="0"/>
              <a:t> of the </a:t>
            </a:r>
            <a:r>
              <a:rPr lang="fr-FR" dirty="0" err="1"/>
              <a:t>payment</a:t>
            </a:r>
            <a:r>
              <a:rPr lang="fr-FR" dirty="0"/>
              <a:t>  and </a:t>
            </a:r>
            <a:r>
              <a:rPr lang="fr-FR" dirty="0" err="1"/>
              <a:t>present</a:t>
            </a:r>
            <a:r>
              <a:rPr lang="fr-FR" dirty="0"/>
              <a:t> </a:t>
            </a:r>
            <a:r>
              <a:rPr lang="fr-FR" dirty="0" err="1"/>
              <a:t>them</a:t>
            </a:r>
            <a:r>
              <a:rPr lang="fr-FR" dirty="0"/>
              <a:t> </a:t>
            </a:r>
            <a:r>
              <a:rPr lang="fr-FR" dirty="0" err="1"/>
              <a:t>upon</a:t>
            </a:r>
            <a:r>
              <a:rPr lang="fr-FR" dirty="0"/>
              <a:t> </a:t>
            </a:r>
            <a:r>
              <a:rPr lang="fr-FR" dirty="0" err="1"/>
              <a:t>your</a:t>
            </a:r>
            <a:r>
              <a:rPr lang="fr-FR" dirty="0"/>
              <a:t> return at </a:t>
            </a:r>
            <a:r>
              <a:rPr lang="fr-FR" dirty="0" err="1"/>
              <a:t>your</a:t>
            </a:r>
            <a:r>
              <a:rPr lang="fr-FR" dirty="0"/>
              <a:t> ‘Assurance Maladie’. </a:t>
            </a:r>
          </a:p>
          <a:p>
            <a:endParaRPr lang="fr-FR" dirty="0"/>
          </a:p>
        </p:txBody>
      </p:sp>
    </p:spTree>
    <p:extLst>
      <p:ext uri="{BB962C8B-B14F-4D97-AF65-F5344CB8AC3E}">
        <p14:creationId xmlns:p14="http://schemas.microsoft.com/office/powerpoint/2010/main" val="2801030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9D0B6B3-7F49-486C-BC23-38737E513896}"/>
              </a:ext>
            </a:extLst>
          </p:cNvPr>
          <p:cNvSpPr>
            <a:spLocks noGrp="1"/>
          </p:cNvSpPr>
          <p:nvPr>
            <p:ph type="title"/>
          </p:nvPr>
        </p:nvSpPr>
        <p:spPr>
          <a:xfrm>
            <a:off x="7238034" y="499490"/>
            <a:ext cx="4894621" cy="3865436"/>
          </a:xfrm>
        </p:spPr>
        <p:txBody>
          <a:bodyPr vert="horz" lIns="91440" tIns="45720" rIns="91440" bIns="45720" rtlCol="0" anchor="b">
            <a:normAutofit/>
          </a:bodyPr>
          <a:lstStyle/>
          <a:p>
            <a:r>
              <a:rPr lang="en-US" sz="8000" b="1" dirty="0">
                <a:solidFill>
                  <a:schemeClr val="tx1">
                    <a:lumMod val="85000"/>
                    <a:lumOff val="15000"/>
                  </a:schemeClr>
                </a:solidFill>
              </a:rPr>
              <a:t>Application S3125 </a:t>
            </a:r>
          </a:p>
        </p:txBody>
      </p:sp>
      <p:pic>
        <p:nvPicPr>
          <p:cNvPr id="8" name="Espace réservé du contenu 7">
            <a:extLst>
              <a:ext uri="{FF2B5EF4-FFF2-40B4-BE49-F238E27FC236}">
                <a16:creationId xmlns:a16="http://schemas.microsoft.com/office/drawing/2014/main" id="{8310ED0D-CB4B-4283-B8DE-CAAF0FC8C8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57" r="3312"/>
          <a:stretch/>
        </p:blipFill>
        <p:spPr>
          <a:xfrm>
            <a:off x="-1" y="10"/>
            <a:ext cx="7181851" cy="6857989"/>
          </a:xfrm>
          <a:prstGeom prst="rect">
            <a:avLst/>
          </a:prstGeom>
        </p:spPr>
      </p:pic>
      <p:cxnSp>
        <p:nvCxnSpPr>
          <p:cNvPr id="21" name="Straight Connector 2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59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B8F90B-EBFB-423A-A4BD-204328B6D2A7}"/>
              </a:ext>
            </a:extLst>
          </p:cNvPr>
          <p:cNvSpPr>
            <a:spLocks noGrp="1"/>
          </p:cNvSpPr>
          <p:nvPr>
            <p:ph type="title"/>
          </p:nvPr>
        </p:nvSpPr>
        <p:spPr>
          <a:xfrm>
            <a:off x="1097280" y="286603"/>
            <a:ext cx="10058400" cy="875991"/>
          </a:xfrm>
        </p:spPr>
        <p:txBody>
          <a:bodyPr/>
          <a:lstStyle/>
          <a:p>
            <a:pPr algn="ctr"/>
            <a:r>
              <a:rPr lang="fr-FR" b="1" dirty="0" err="1"/>
              <a:t>Semester</a:t>
            </a:r>
            <a:r>
              <a:rPr lang="fr-FR" b="1" dirty="0"/>
              <a:t> S4 Time Table </a:t>
            </a:r>
          </a:p>
        </p:txBody>
      </p:sp>
      <p:graphicFrame>
        <p:nvGraphicFramePr>
          <p:cNvPr id="6" name="Espace réservé du contenu 5">
            <a:extLst>
              <a:ext uri="{FF2B5EF4-FFF2-40B4-BE49-F238E27FC236}">
                <a16:creationId xmlns:a16="http://schemas.microsoft.com/office/drawing/2014/main" id="{A447D719-0E8D-4271-AB8C-DBCE646AAA6A}"/>
              </a:ext>
            </a:extLst>
          </p:cNvPr>
          <p:cNvGraphicFramePr>
            <a:graphicFrameLocks noGrp="1"/>
          </p:cNvGraphicFramePr>
          <p:nvPr>
            <p:ph idx="1"/>
            <p:extLst>
              <p:ext uri="{D42A27DB-BD31-4B8C-83A1-F6EECF244321}">
                <p14:modId xmlns:p14="http://schemas.microsoft.com/office/powerpoint/2010/main" val="1940442044"/>
              </p:ext>
            </p:extLst>
          </p:nvPr>
        </p:nvGraphicFramePr>
        <p:xfrm>
          <a:off x="2020389" y="1903529"/>
          <a:ext cx="8151221" cy="4209889"/>
        </p:xfrm>
        <a:graphic>
          <a:graphicData uri="http://schemas.openxmlformats.org/drawingml/2006/table">
            <a:tbl>
              <a:tblPr firstRow="1" firstCol="1" bandRow="1">
                <a:tableStyleId>{5C22544A-7EE6-4342-B048-85BDC9FD1C3A}</a:tableStyleId>
              </a:tblPr>
              <a:tblGrid>
                <a:gridCol w="1137380">
                  <a:extLst>
                    <a:ext uri="{9D8B030D-6E8A-4147-A177-3AD203B41FA5}">
                      <a16:colId xmlns:a16="http://schemas.microsoft.com/office/drawing/2014/main" val="3422382024"/>
                    </a:ext>
                  </a:extLst>
                </a:gridCol>
                <a:gridCol w="2445366">
                  <a:extLst>
                    <a:ext uri="{9D8B030D-6E8A-4147-A177-3AD203B41FA5}">
                      <a16:colId xmlns:a16="http://schemas.microsoft.com/office/drawing/2014/main" val="3241568655"/>
                    </a:ext>
                  </a:extLst>
                </a:gridCol>
                <a:gridCol w="1800851">
                  <a:extLst>
                    <a:ext uri="{9D8B030D-6E8A-4147-A177-3AD203B41FA5}">
                      <a16:colId xmlns:a16="http://schemas.microsoft.com/office/drawing/2014/main" val="2213052097"/>
                    </a:ext>
                  </a:extLst>
                </a:gridCol>
                <a:gridCol w="2767624">
                  <a:extLst>
                    <a:ext uri="{9D8B030D-6E8A-4147-A177-3AD203B41FA5}">
                      <a16:colId xmlns:a16="http://schemas.microsoft.com/office/drawing/2014/main" val="4226054570"/>
                    </a:ext>
                  </a:extLst>
                </a:gridCol>
              </a:tblGrid>
              <a:tr h="224328">
                <a:tc>
                  <a:txBody>
                    <a:bodyPr/>
                    <a:lstStyle/>
                    <a:p>
                      <a:pPr algn="ctr">
                        <a:lnSpc>
                          <a:spcPct val="107000"/>
                        </a:lnSpc>
                        <a:spcAft>
                          <a:spcPts val="0"/>
                        </a:spcAft>
                      </a:pPr>
                      <a:r>
                        <a:rPr lang="fr-FR" sz="1000">
                          <a:effectLst/>
                        </a:rPr>
                        <a:t>Semaine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Du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Au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Informations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94544574"/>
                  </a:ext>
                </a:extLst>
              </a:tr>
              <a:tr h="396313">
                <a:tc gridSpan="3">
                  <a:txBody>
                    <a:bodyPr/>
                    <a:lstStyle/>
                    <a:p>
                      <a:pPr algn="ctr">
                        <a:lnSpc>
                          <a:spcPct val="107000"/>
                        </a:lnSpc>
                        <a:spcAft>
                          <a:spcPts val="0"/>
                        </a:spcAft>
                      </a:pPr>
                      <a:r>
                        <a:rPr lang="fr-FR" sz="1000">
                          <a:effectLst/>
                        </a:rPr>
                        <a:t>Mardi 7/01/2020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fr-FR"/>
                    </a:p>
                  </a:txBody>
                  <a:tcPr/>
                </a:tc>
                <a:tc hMerge="1">
                  <a:txBody>
                    <a:bodyPr/>
                    <a:lstStyle/>
                    <a:p>
                      <a:endParaRPr lang="fr-FR"/>
                    </a:p>
                  </a:txBody>
                  <a:tcPr/>
                </a:tc>
                <a:tc>
                  <a:txBody>
                    <a:bodyPr/>
                    <a:lstStyle/>
                    <a:p>
                      <a:pPr algn="ctr">
                        <a:lnSpc>
                          <a:spcPct val="107000"/>
                        </a:lnSpc>
                        <a:spcAft>
                          <a:spcPts val="0"/>
                        </a:spcAft>
                      </a:pPr>
                      <a:r>
                        <a:rPr lang="fr-FR" sz="1000">
                          <a:effectLst/>
                        </a:rPr>
                        <a:t>Welcome &amp; Orientation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88106471"/>
                  </a:ext>
                </a:extLst>
              </a:tr>
              <a:tr h="224328">
                <a:tc>
                  <a:txBody>
                    <a:bodyPr/>
                    <a:lstStyle/>
                    <a:p>
                      <a:pPr algn="ctr">
                        <a:lnSpc>
                          <a:spcPct val="107000"/>
                        </a:lnSpc>
                        <a:spcAft>
                          <a:spcPts val="0"/>
                        </a:spcAft>
                      </a:pPr>
                      <a:r>
                        <a:rPr lang="fr-FR" sz="1000">
                          <a:effectLst/>
                        </a:rPr>
                        <a:t>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Mercredi 8/01/20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10/01/20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28440647"/>
                  </a:ext>
                </a:extLst>
              </a:tr>
              <a:tr h="224328">
                <a:tc>
                  <a:txBody>
                    <a:bodyPr/>
                    <a:lstStyle/>
                    <a:p>
                      <a:pPr algn="ctr">
                        <a:lnSpc>
                          <a:spcPct val="107000"/>
                        </a:lnSpc>
                        <a:spcAft>
                          <a:spcPts val="0"/>
                        </a:spcAft>
                      </a:pPr>
                      <a:r>
                        <a:rPr lang="fr-FR" sz="1000">
                          <a:effectLst/>
                        </a:rPr>
                        <a:t>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13/01/20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17/01/20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10534371"/>
                  </a:ext>
                </a:extLst>
              </a:tr>
              <a:tr h="224328">
                <a:tc>
                  <a:txBody>
                    <a:bodyPr/>
                    <a:lstStyle/>
                    <a:p>
                      <a:pPr algn="ctr">
                        <a:lnSpc>
                          <a:spcPct val="107000"/>
                        </a:lnSpc>
                        <a:spcAft>
                          <a:spcPts val="0"/>
                        </a:spcAft>
                      </a:pPr>
                      <a:r>
                        <a:rPr lang="fr-FR" sz="1000">
                          <a:effectLst/>
                        </a:rPr>
                        <a:t>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20/01/20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24/01/20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62414956"/>
                  </a:ext>
                </a:extLst>
              </a:tr>
              <a:tr h="224328">
                <a:tc>
                  <a:txBody>
                    <a:bodyPr/>
                    <a:lstStyle/>
                    <a:p>
                      <a:pPr algn="ctr">
                        <a:lnSpc>
                          <a:spcPct val="107000"/>
                        </a:lnSpc>
                        <a:spcAft>
                          <a:spcPts val="0"/>
                        </a:spcAft>
                      </a:pPr>
                      <a:r>
                        <a:rPr lang="fr-FR" sz="1000">
                          <a:effectLst/>
                        </a:rPr>
                        <a:t>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27/01/20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31/01/20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34525326"/>
                  </a:ext>
                </a:extLst>
              </a:tr>
              <a:tr h="224328">
                <a:tc>
                  <a:txBody>
                    <a:bodyPr/>
                    <a:lstStyle/>
                    <a:p>
                      <a:pPr algn="ctr">
                        <a:lnSpc>
                          <a:spcPct val="107000"/>
                        </a:lnSpc>
                        <a:spcAft>
                          <a:spcPts val="0"/>
                        </a:spcAft>
                      </a:pPr>
                      <a:r>
                        <a:rPr lang="fr-FR" sz="1000">
                          <a:effectLst/>
                        </a:rPr>
                        <a:t>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03/02/20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07/02/20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340739"/>
                  </a:ext>
                </a:extLst>
              </a:tr>
              <a:tr h="224328">
                <a:tc>
                  <a:txBody>
                    <a:bodyPr/>
                    <a:lstStyle/>
                    <a:p>
                      <a:pPr algn="ctr">
                        <a:lnSpc>
                          <a:spcPct val="107000"/>
                        </a:lnSpc>
                        <a:spcAft>
                          <a:spcPts val="0"/>
                        </a:spcAft>
                      </a:pPr>
                      <a:r>
                        <a:rPr lang="fr-FR" sz="1000">
                          <a:effectLst/>
                        </a:rPr>
                        <a:t>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10/02/20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14/02/20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44697259"/>
                  </a:ext>
                </a:extLst>
              </a:tr>
              <a:tr h="224328">
                <a:tc>
                  <a:txBody>
                    <a:bodyPr/>
                    <a:lstStyle/>
                    <a:p>
                      <a:pPr algn="ctr">
                        <a:lnSpc>
                          <a:spcPct val="107000"/>
                        </a:lnSpc>
                        <a:spcAft>
                          <a:spcPts val="0"/>
                        </a:spcAft>
                      </a:pPr>
                      <a:r>
                        <a:rPr lang="fr-FR" sz="1000">
                          <a:effectLst/>
                        </a:rPr>
                        <a:t>8</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17/02/20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21/02/20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03902282"/>
                  </a:ext>
                </a:extLst>
              </a:tr>
              <a:tr h="224328">
                <a:tc>
                  <a:txBody>
                    <a:bodyPr/>
                    <a:lstStyle/>
                    <a:p>
                      <a:pPr algn="ctr">
                        <a:lnSpc>
                          <a:spcPct val="107000"/>
                        </a:lnSpc>
                        <a:spcAft>
                          <a:spcPts val="0"/>
                        </a:spcAft>
                      </a:pPr>
                      <a:r>
                        <a:rPr lang="fr-FR" sz="1000">
                          <a:effectLst/>
                        </a:rPr>
                        <a:t>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24/02/20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28/02/20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 &amp; Séances de révisions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60207271"/>
                  </a:ext>
                </a:extLst>
              </a:tr>
              <a:tr h="224328">
                <a:tc>
                  <a:txBody>
                    <a:bodyPr/>
                    <a:lstStyle/>
                    <a:p>
                      <a:pPr algn="ctr">
                        <a:lnSpc>
                          <a:spcPct val="107000"/>
                        </a:lnSpc>
                        <a:spcAft>
                          <a:spcPts val="0"/>
                        </a:spcAft>
                      </a:pPr>
                      <a:r>
                        <a:rPr lang="fr-FR" sz="1000">
                          <a:effectLst/>
                        </a:rPr>
                        <a:t>10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2/03/20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6/03/20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Evaluations intermédiaires S4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70802289"/>
                  </a:ext>
                </a:extLst>
              </a:tr>
              <a:tr h="224328">
                <a:tc>
                  <a:txBody>
                    <a:bodyPr/>
                    <a:lstStyle/>
                    <a:p>
                      <a:pPr algn="ctr">
                        <a:lnSpc>
                          <a:spcPct val="107000"/>
                        </a:lnSpc>
                        <a:spcAft>
                          <a:spcPts val="0"/>
                        </a:spcAft>
                      </a:pPr>
                      <a:r>
                        <a:rPr lang="fr-FR" sz="1000">
                          <a:effectLst/>
                        </a:rPr>
                        <a:t>11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9/03/20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13/03/20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Vacances universitaires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42266831"/>
                  </a:ext>
                </a:extLst>
              </a:tr>
              <a:tr h="224328">
                <a:tc>
                  <a:txBody>
                    <a:bodyPr/>
                    <a:lstStyle/>
                    <a:p>
                      <a:pPr algn="ctr">
                        <a:lnSpc>
                          <a:spcPct val="107000"/>
                        </a:lnSpc>
                        <a:spcAft>
                          <a:spcPts val="0"/>
                        </a:spcAft>
                      </a:pPr>
                      <a:r>
                        <a:rPr lang="fr-FR" sz="1000">
                          <a:effectLst/>
                        </a:rPr>
                        <a:t>12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16/03/20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20/03/20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Vacances universitaires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21224806"/>
                  </a:ext>
                </a:extLst>
              </a:tr>
              <a:tr h="224328">
                <a:tc>
                  <a:txBody>
                    <a:bodyPr/>
                    <a:lstStyle/>
                    <a:p>
                      <a:pPr algn="ctr">
                        <a:lnSpc>
                          <a:spcPct val="107000"/>
                        </a:lnSpc>
                        <a:spcAft>
                          <a:spcPts val="0"/>
                        </a:spcAft>
                      </a:pPr>
                      <a:r>
                        <a:rPr lang="fr-FR" sz="1000">
                          <a:effectLst/>
                        </a:rPr>
                        <a:t>13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23/03/20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27/03/20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3097442"/>
                  </a:ext>
                </a:extLst>
              </a:tr>
              <a:tr h="224328">
                <a:tc>
                  <a:txBody>
                    <a:bodyPr/>
                    <a:lstStyle/>
                    <a:p>
                      <a:pPr algn="ctr">
                        <a:lnSpc>
                          <a:spcPct val="107000"/>
                        </a:lnSpc>
                        <a:spcAft>
                          <a:spcPts val="0"/>
                        </a:spcAft>
                      </a:pPr>
                      <a:r>
                        <a:rPr lang="fr-FR" sz="1000">
                          <a:effectLst/>
                        </a:rPr>
                        <a:t>14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30/03/20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03/04/20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32846237"/>
                  </a:ext>
                </a:extLst>
              </a:tr>
              <a:tr h="224328">
                <a:tc>
                  <a:txBody>
                    <a:bodyPr/>
                    <a:lstStyle/>
                    <a:p>
                      <a:pPr algn="ctr">
                        <a:lnSpc>
                          <a:spcPct val="107000"/>
                        </a:lnSpc>
                        <a:spcAft>
                          <a:spcPts val="0"/>
                        </a:spcAft>
                      </a:pPr>
                      <a:r>
                        <a:rPr lang="fr-FR" sz="1000">
                          <a:effectLst/>
                        </a:rPr>
                        <a:t>15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6/04/20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10/04/20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09270719"/>
                  </a:ext>
                </a:extLst>
              </a:tr>
              <a:tr h="224328">
                <a:tc>
                  <a:txBody>
                    <a:bodyPr/>
                    <a:lstStyle/>
                    <a:p>
                      <a:pPr algn="ctr">
                        <a:lnSpc>
                          <a:spcPct val="107000"/>
                        </a:lnSpc>
                        <a:spcAft>
                          <a:spcPts val="0"/>
                        </a:spcAft>
                      </a:pPr>
                      <a:r>
                        <a:rPr lang="fr-FR" sz="1000">
                          <a:effectLst/>
                        </a:rPr>
                        <a:t>16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13/04/20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17/04/20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Cours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02546054"/>
                  </a:ext>
                </a:extLst>
              </a:tr>
              <a:tr h="224328">
                <a:tc>
                  <a:txBody>
                    <a:bodyPr/>
                    <a:lstStyle/>
                    <a:p>
                      <a:pPr algn="ctr">
                        <a:lnSpc>
                          <a:spcPct val="107000"/>
                        </a:lnSpc>
                        <a:spcAft>
                          <a:spcPts val="0"/>
                        </a:spcAft>
                      </a:pPr>
                      <a:r>
                        <a:rPr lang="fr-FR" sz="1000">
                          <a:effectLst/>
                        </a:rPr>
                        <a:t>17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Lundi 20/04/20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a:effectLst/>
                        </a:rPr>
                        <a:t>vendredi 24/04/20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000" dirty="0">
                          <a:effectLst/>
                        </a:rPr>
                        <a:t>Révisions et examens S4</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24775107"/>
                  </a:ext>
                </a:extLst>
              </a:tr>
            </a:tbl>
          </a:graphicData>
        </a:graphic>
      </p:graphicFrame>
    </p:spTree>
    <p:extLst>
      <p:ext uri="{BB962C8B-B14F-4D97-AF65-F5344CB8AC3E}">
        <p14:creationId xmlns:p14="http://schemas.microsoft.com/office/powerpoint/2010/main" val="312895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F9997B-157E-46FD-BE7B-FD39CF75C11D}"/>
              </a:ext>
            </a:extLst>
          </p:cNvPr>
          <p:cNvSpPr>
            <a:spLocks noGrp="1"/>
          </p:cNvSpPr>
          <p:nvPr>
            <p:ph type="title"/>
          </p:nvPr>
        </p:nvSpPr>
        <p:spPr>
          <a:xfrm>
            <a:off x="1066800" y="1978243"/>
            <a:ext cx="10058400" cy="1450757"/>
          </a:xfrm>
        </p:spPr>
        <p:txBody>
          <a:bodyPr/>
          <a:lstStyle/>
          <a:p>
            <a:pPr algn="ctr"/>
            <a:r>
              <a:rPr lang="fr-FR" sz="8000" dirty="0"/>
              <a:t>Question ?</a:t>
            </a:r>
          </a:p>
        </p:txBody>
      </p:sp>
    </p:spTree>
    <p:extLst>
      <p:ext uri="{BB962C8B-B14F-4D97-AF65-F5344CB8AC3E}">
        <p14:creationId xmlns:p14="http://schemas.microsoft.com/office/powerpoint/2010/main" val="3162925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56392B09-1FB8-433B-B5EF-CD4A2B17FB0C}"/>
              </a:ext>
            </a:extLst>
          </p:cNvPr>
          <p:cNvSpPr>
            <a:spLocks noGrp="1"/>
          </p:cNvSpPr>
          <p:nvPr>
            <p:ph type="title"/>
          </p:nvPr>
        </p:nvSpPr>
        <p:spPr>
          <a:xfrm>
            <a:off x="482989" y="1640241"/>
            <a:ext cx="3084844" cy="2499140"/>
          </a:xfrm>
        </p:spPr>
        <p:txBody>
          <a:bodyPr vert="horz" lIns="91440" tIns="45720" rIns="91440" bIns="45720" rtlCol="0">
            <a:normAutofit/>
          </a:bodyPr>
          <a:lstStyle/>
          <a:p>
            <a:pPr algn="ctr"/>
            <a:r>
              <a:rPr lang="en-US" sz="3600" b="1" i="1" dirty="0">
                <a:solidFill>
                  <a:schemeClr val="tx1"/>
                </a:solidFill>
              </a:rPr>
              <a:t>Thank you </a:t>
            </a:r>
            <a:r>
              <a:rPr lang="en-US" sz="3600" i="1" dirty="0">
                <a:solidFill>
                  <a:schemeClr val="tx1"/>
                </a:solidFill>
              </a:rPr>
              <a:t>!</a:t>
            </a:r>
            <a:r>
              <a:rPr lang="en-US" sz="3600" b="1" i="1" dirty="0">
                <a:solidFill>
                  <a:srgbClr val="FFFFFF"/>
                </a:solidFill>
              </a:rPr>
              <a:t> </a:t>
            </a:r>
          </a:p>
        </p:txBody>
      </p:sp>
      <p:sp>
        <p:nvSpPr>
          <p:cNvPr id="53" name="Rectangle 5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 9">
            <a:extLst>
              <a:ext uri="{FF2B5EF4-FFF2-40B4-BE49-F238E27FC236}">
                <a16:creationId xmlns:a16="http://schemas.microsoft.com/office/drawing/2014/main" id="{10DF103B-BE7B-42C4-AE29-72FE4AA4EED6}"/>
              </a:ext>
            </a:extLst>
          </p:cNvPr>
          <p:cNvPicPr>
            <a:picLocks noChangeAspect="1"/>
          </p:cNvPicPr>
          <p:nvPr/>
        </p:nvPicPr>
        <p:blipFill>
          <a:blip r:embed="rId2"/>
          <a:stretch>
            <a:fillRect/>
          </a:stretch>
        </p:blipFill>
        <p:spPr>
          <a:xfrm>
            <a:off x="3956011" y="0"/>
            <a:ext cx="8230304" cy="6858000"/>
          </a:xfrm>
          <a:prstGeom prst="rect">
            <a:avLst/>
          </a:prstGeom>
        </p:spPr>
      </p:pic>
    </p:spTree>
    <p:extLst>
      <p:ext uri="{BB962C8B-B14F-4D97-AF65-F5344CB8AC3E}">
        <p14:creationId xmlns:p14="http://schemas.microsoft.com/office/powerpoint/2010/main" val="3488563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81D0A2-CBF4-45E9-AECB-1F278587D40B}"/>
              </a:ext>
            </a:extLst>
          </p:cNvPr>
          <p:cNvSpPr>
            <a:spLocks noGrp="1"/>
          </p:cNvSpPr>
          <p:nvPr>
            <p:ph type="title"/>
          </p:nvPr>
        </p:nvSpPr>
        <p:spPr/>
        <p:txBody>
          <a:bodyPr/>
          <a:lstStyle/>
          <a:p>
            <a:pPr algn="ctr"/>
            <a:r>
              <a:rPr lang="fr-FR" b="1" dirty="0"/>
              <a:t>The </a:t>
            </a:r>
            <a:r>
              <a:rPr lang="fr-FR" b="1" dirty="0" err="1"/>
              <a:t>Sacred</a:t>
            </a:r>
            <a:r>
              <a:rPr lang="fr-FR" b="1" dirty="0"/>
              <a:t> </a:t>
            </a:r>
            <a:r>
              <a:rPr lang="fr-FR" b="1" dirty="0" err="1"/>
              <a:t>Heart</a:t>
            </a:r>
            <a:r>
              <a:rPr lang="fr-FR" b="1" dirty="0"/>
              <a:t> </a:t>
            </a:r>
            <a:r>
              <a:rPr lang="fr-FR" b="1" dirty="0" err="1"/>
              <a:t>Cathedral</a:t>
            </a:r>
            <a:r>
              <a:rPr lang="fr-FR" b="1" dirty="0"/>
              <a:t> </a:t>
            </a:r>
          </a:p>
        </p:txBody>
      </p:sp>
      <p:pic>
        <p:nvPicPr>
          <p:cNvPr id="8" name="Espace réservé du contenu 7">
            <a:extLst>
              <a:ext uri="{FF2B5EF4-FFF2-40B4-BE49-F238E27FC236}">
                <a16:creationId xmlns:a16="http://schemas.microsoft.com/office/drawing/2014/main" id="{057103AE-1537-4749-9A6C-11C8A1F4975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1737360"/>
            <a:ext cx="4998720" cy="4223703"/>
          </a:xfrm>
        </p:spPr>
      </p:pic>
      <p:pic>
        <p:nvPicPr>
          <p:cNvPr id="10" name="Espace réservé du contenu 9">
            <a:extLst>
              <a:ext uri="{FF2B5EF4-FFF2-40B4-BE49-F238E27FC236}">
                <a16:creationId xmlns:a16="http://schemas.microsoft.com/office/drawing/2014/main" id="{9914E55B-484B-4EF4-AB3B-183E43BE981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56960" y="1737360"/>
            <a:ext cx="4998720" cy="4223703"/>
          </a:xfrm>
        </p:spPr>
      </p:pic>
    </p:spTree>
    <p:extLst>
      <p:ext uri="{BB962C8B-B14F-4D97-AF65-F5344CB8AC3E}">
        <p14:creationId xmlns:p14="http://schemas.microsoft.com/office/powerpoint/2010/main" val="3920975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BB9D2-3C87-4DC9-A9BB-6F1D0AD8D75D}"/>
              </a:ext>
            </a:extLst>
          </p:cNvPr>
          <p:cNvSpPr>
            <a:spLocks noGrp="1"/>
          </p:cNvSpPr>
          <p:nvPr>
            <p:ph type="title"/>
          </p:nvPr>
        </p:nvSpPr>
        <p:spPr/>
        <p:txBody>
          <a:bodyPr/>
          <a:lstStyle/>
          <a:p>
            <a:pPr algn="ctr"/>
            <a:r>
              <a:rPr lang="fr-FR" b="1" dirty="0" err="1"/>
              <a:t>Habbous</a:t>
            </a:r>
            <a:r>
              <a:rPr lang="fr-FR" b="1" dirty="0"/>
              <a:t> </a:t>
            </a:r>
          </a:p>
        </p:txBody>
      </p:sp>
      <p:pic>
        <p:nvPicPr>
          <p:cNvPr id="8" name="Espace réservé du contenu 7">
            <a:extLst>
              <a:ext uri="{FF2B5EF4-FFF2-40B4-BE49-F238E27FC236}">
                <a16:creationId xmlns:a16="http://schemas.microsoft.com/office/drawing/2014/main" id="{8E398811-FBF8-4A58-8FCA-7234E815C1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1737360"/>
            <a:ext cx="4863253" cy="4223703"/>
          </a:xfrm>
        </p:spPr>
      </p:pic>
      <p:pic>
        <p:nvPicPr>
          <p:cNvPr id="10" name="Espace réservé du contenu 9">
            <a:extLst>
              <a:ext uri="{FF2B5EF4-FFF2-40B4-BE49-F238E27FC236}">
                <a16:creationId xmlns:a16="http://schemas.microsoft.com/office/drawing/2014/main" id="{81E2008C-6C63-45DF-9E4E-D4DD46AC3D1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6000" y="1737360"/>
            <a:ext cx="5059680" cy="4223703"/>
          </a:xfrm>
        </p:spPr>
      </p:pic>
    </p:spTree>
    <p:extLst>
      <p:ext uri="{BB962C8B-B14F-4D97-AF65-F5344CB8AC3E}">
        <p14:creationId xmlns:p14="http://schemas.microsoft.com/office/powerpoint/2010/main" val="38547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A9A80-5AA5-41E7-BAE4-7D1489656C61}"/>
              </a:ext>
            </a:extLst>
          </p:cNvPr>
          <p:cNvSpPr>
            <a:spLocks noGrp="1"/>
          </p:cNvSpPr>
          <p:nvPr>
            <p:ph type="title"/>
          </p:nvPr>
        </p:nvSpPr>
        <p:spPr/>
        <p:txBody>
          <a:bodyPr/>
          <a:lstStyle/>
          <a:p>
            <a:pPr algn="ctr"/>
            <a:r>
              <a:rPr lang="fr-FR" b="1" dirty="0">
                <a:solidFill>
                  <a:schemeClr val="tx1"/>
                </a:solidFill>
              </a:rPr>
              <a:t> Try </a:t>
            </a:r>
            <a:r>
              <a:rPr lang="fr-FR" b="1" dirty="0" err="1">
                <a:solidFill>
                  <a:schemeClr val="tx1"/>
                </a:solidFill>
              </a:rPr>
              <a:t>Moroccan</a:t>
            </a:r>
            <a:r>
              <a:rPr lang="fr-FR" b="1" dirty="0">
                <a:solidFill>
                  <a:schemeClr val="tx1"/>
                </a:solidFill>
              </a:rPr>
              <a:t> cuisine </a:t>
            </a:r>
          </a:p>
        </p:txBody>
      </p:sp>
      <p:pic>
        <p:nvPicPr>
          <p:cNvPr id="8" name="Espace réservé du contenu 7">
            <a:extLst>
              <a:ext uri="{FF2B5EF4-FFF2-40B4-BE49-F238E27FC236}">
                <a16:creationId xmlns:a16="http://schemas.microsoft.com/office/drawing/2014/main" id="{37DC7ED4-5C0C-4EB4-889D-3143EBDC16D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6963" y="1737360"/>
            <a:ext cx="4812770" cy="4180840"/>
          </a:xfrm>
        </p:spPr>
      </p:pic>
      <p:pic>
        <p:nvPicPr>
          <p:cNvPr id="10" name="Espace réservé du contenu 9">
            <a:extLst>
              <a:ext uri="{FF2B5EF4-FFF2-40B4-BE49-F238E27FC236}">
                <a16:creationId xmlns:a16="http://schemas.microsoft.com/office/drawing/2014/main" id="{033A58A8-349B-4974-B2F4-19F91486069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35675" y="1732813"/>
            <a:ext cx="5120005" cy="4180840"/>
          </a:xfrm>
        </p:spPr>
      </p:pic>
    </p:spTree>
    <p:extLst>
      <p:ext uri="{BB962C8B-B14F-4D97-AF65-F5344CB8AC3E}">
        <p14:creationId xmlns:p14="http://schemas.microsoft.com/office/powerpoint/2010/main" val="72890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9050D1-629D-4D4B-8D94-1F0ED76B3D92}"/>
              </a:ext>
            </a:extLst>
          </p:cNvPr>
          <p:cNvSpPr>
            <a:spLocks noGrp="1"/>
          </p:cNvSpPr>
          <p:nvPr>
            <p:ph type="title"/>
          </p:nvPr>
        </p:nvSpPr>
        <p:spPr/>
        <p:txBody>
          <a:bodyPr/>
          <a:lstStyle/>
          <a:p>
            <a:pPr algn="ctr"/>
            <a:r>
              <a:rPr lang="fr-FR" dirty="0" err="1"/>
              <a:t>Find</a:t>
            </a:r>
            <a:r>
              <a:rPr lang="fr-FR" dirty="0"/>
              <a:t> Graffiti </a:t>
            </a:r>
            <a:r>
              <a:rPr lang="fr-FR" dirty="0" err="1"/>
              <a:t>around</a:t>
            </a:r>
            <a:r>
              <a:rPr lang="fr-FR" dirty="0"/>
              <a:t> the city </a:t>
            </a:r>
          </a:p>
        </p:txBody>
      </p:sp>
      <p:pic>
        <p:nvPicPr>
          <p:cNvPr id="8" name="Espace réservé du contenu 7">
            <a:extLst>
              <a:ext uri="{FF2B5EF4-FFF2-40B4-BE49-F238E27FC236}">
                <a16:creationId xmlns:a16="http://schemas.microsoft.com/office/drawing/2014/main" id="{EEB1D1A7-09BE-432D-A849-620EE85039B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36321" y="1737360"/>
            <a:ext cx="4937760" cy="4181273"/>
          </a:xfrm>
        </p:spPr>
      </p:pic>
      <p:sp>
        <p:nvSpPr>
          <p:cNvPr id="5" name="Espace réservé du texte 4">
            <a:extLst>
              <a:ext uri="{FF2B5EF4-FFF2-40B4-BE49-F238E27FC236}">
                <a16:creationId xmlns:a16="http://schemas.microsoft.com/office/drawing/2014/main" id="{0844668E-D5AC-458D-9B00-2C9E3BB23491}"/>
              </a:ext>
            </a:extLst>
          </p:cNvPr>
          <p:cNvSpPr>
            <a:spLocks noGrp="1"/>
          </p:cNvSpPr>
          <p:nvPr>
            <p:ph type="body" sz="quarter" idx="3"/>
          </p:nvPr>
        </p:nvSpPr>
        <p:spPr/>
        <p:txBody>
          <a:bodyPr/>
          <a:lstStyle/>
          <a:p>
            <a:endParaRPr lang="fr-FR"/>
          </a:p>
        </p:txBody>
      </p:sp>
      <p:pic>
        <p:nvPicPr>
          <p:cNvPr id="10" name="Espace réservé du contenu 9">
            <a:extLst>
              <a:ext uri="{FF2B5EF4-FFF2-40B4-BE49-F238E27FC236}">
                <a16:creationId xmlns:a16="http://schemas.microsoft.com/office/drawing/2014/main" id="{9ED95FC5-A526-49E7-9F27-DB74D5504EB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56008" y="1736831"/>
            <a:ext cx="4999355" cy="4181273"/>
          </a:xfrm>
        </p:spPr>
      </p:pic>
    </p:spTree>
    <p:extLst>
      <p:ext uri="{BB962C8B-B14F-4D97-AF65-F5344CB8AC3E}">
        <p14:creationId xmlns:p14="http://schemas.microsoft.com/office/powerpoint/2010/main" val="784555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C732DF-AF97-484C-B8A4-67EABC969651}"/>
              </a:ext>
            </a:extLst>
          </p:cNvPr>
          <p:cNvSpPr>
            <a:spLocks noGrp="1"/>
          </p:cNvSpPr>
          <p:nvPr>
            <p:ph type="title"/>
          </p:nvPr>
        </p:nvSpPr>
        <p:spPr/>
        <p:txBody>
          <a:bodyPr/>
          <a:lstStyle/>
          <a:p>
            <a:pPr algn="ctr"/>
            <a:r>
              <a:rPr lang="fr-FR" b="1" dirty="0" err="1"/>
              <a:t>Visit</a:t>
            </a:r>
            <a:r>
              <a:rPr lang="fr-FR" b="1" dirty="0"/>
              <a:t> </a:t>
            </a:r>
            <a:r>
              <a:rPr lang="fr-FR" b="1" dirty="0" err="1"/>
              <a:t>Museums</a:t>
            </a:r>
            <a:r>
              <a:rPr lang="fr-FR" b="1" dirty="0"/>
              <a:t> </a:t>
            </a:r>
          </a:p>
        </p:txBody>
      </p:sp>
      <p:pic>
        <p:nvPicPr>
          <p:cNvPr id="8" name="Espace réservé du contenu 7">
            <a:extLst>
              <a:ext uri="{FF2B5EF4-FFF2-40B4-BE49-F238E27FC236}">
                <a16:creationId xmlns:a16="http://schemas.microsoft.com/office/drawing/2014/main" id="{CF99B740-0ED3-4F7E-9673-497F82BEBB2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36319" y="1737360"/>
            <a:ext cx="4998721" cy="4223703"/>
          </a:xfrm>
        </p:spPr>
      </p:pic>
      <p:pic>
        <p:nvPicPr>
          <p:cNvPr id="10" name="Espace réservé du contenu 9">
            <a:extLst>
              <a:ext uri="{FF2B5EF4-FFF2-40B4-BE49-F238E27FC236}">
                <a16:creationId xmlns:a16="http://schemas.microsoft.com/office/drawing/2014/main" id="{FF6974C7-B661-408B-B80A-4705E264EBD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56961" y="1737360"/>
            <a:ext cx="5212716" cy="4223702"/>
          </a:xfrm>
        </p:spPr>
      </p:pic>
    </p:spTree>
    <p:extLst>
      <p:ext uri="{BB962C8B-B14F-4D97-AF65-F5344CB8AC3E}">
        <p14:creationId xmlns:p14="http://schemas.microsoft.com/office/powerpoint/2010/main" val="50935027"/>
      </p:ext>
    </p:extLst>
  </p:cSld>
  <p:clrMapOvr>
    <a:masterClrMapping/>
  </p:clrMapOvr>
</p:sld>
</file>

<file path=ppt/theme/theme1.xml><?xml version="1.0" encoding="utf-8"?>
<a:theme xmlns:a="http://schemas.openxmlformats.org/drawingml/2006/main" name="Rétrospective">
  <a:themeElements>
    <a:clrScheme name="Rétrospectiv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28</TotalTime>
  <Words>1603</Words>
  <Application>Microsoft Office PowerPoint</Application>
  <PresentationFormat>Grand écran</PresentationFormat>
  <Paragraphs>195</Paragraphs>
  <Slides>45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45</vt:i4>
      </vt:variant>
    </vt:vector>
  </HeadingPairs>
  <TitlesOfParts>
    <vt:vector size="51" baseType="lpstr">
      <vt:lpstr>Arial</vt:lpstr>
      <vt:lpstr>Calibri</vt:lpstr>
      <vt:lpstr>Calibri Light</vt:lpstr>
      <vt:lpstr>Courier New</vt:lpstr>
      <vt:lpstr>Wingdings</vt:lpstr>
      <vt:lpstr>Rétrospective</vt:lpstr>
      <vt:lpstr>Student Guide Toulouse Business School  Casablanca </vt:lpstr>
      <vt:lpstr>Casablanca </vt:lpstr>
      <vt:lpstr>Must see of Casablanca </vt:lpstr>
      <vt:lpstr>Hassan ll Mosque</vt:lpstr>
      <vt:lpstr>The Sacred Heart Cathedral </vt:lpstr>
      <vt:lpstr>Habbous </vt:lpstr>
      <vt:lpstr> Try Moroccan cuisine </vt:lpstr>
      <vt:lpstr>Find Graffiti around the city </vt:lpstr>
      <vt:lpstr>Visit Museums </vt:lpstr>
      <vt:lpstr>Shop at Maarif </vt:lpstr>
      <vt:lpstr>Surf ! </vt:lpstr>
      <vt:lpstr>Visit Mohammed V Avenue</vt:lpstr>
      <vt:lpstr>The French Institute</vt:lpstr>
      <vt:lpstr>Institute Cervantes </vt:lpstr>
      <vt:lpstr>And much more !!</vt:lpstr>
      <vt:lpstr>Transport </vt:lpstr>
      <vt:lpstr>In the city </vt:lpstr>
      <vt:lpstr>Tramway </vt:lpstr>
      <vt:lpstr>Out of the city </vt:lpstr>
      <vt:lpstr>Présentation PowerPoint</vt:lpstr>
      <vt:lpstr>Out of the country </vt:lpstr>
      <vt:lpstr>Visit Spain !</vt:lpstr>
      <vt:lpstr>There are several types of housing :  preferred student residences, apartments, rooms for rent Homestays or Airbnb. </vt:lpstr>
      <vt:lpstr>BAYT AL MAARIFA </vt:lpstr>
      <vt:lpstr>RESIDENCE ZIRAOUI </vt:lpstr>
      <vt:lpstr>RESIDENCE DE L’OASIS </vt:lpstr>
      <vt:lpstr>Apartements and studios </vt:lpstr>
      <vt:lpstr>Everyday life </vt:lpstr>
      <vt:lpstr>HYPERMARKETS AND SUPERMARKETS</vt:lpstr>
      <vt:lpstr>Small Shop &amp; Delicatessen</vt:lpstr>
      <vt:lpstr>Souks : Maarif market &amp; Central market </vt:lpstr>
      <vt:lpstr>THE MAIN MOBILE TELEPHONE OPERATORS</vt:lpstr>
      <vt:lpstr>Enternainment </vt:lpstr>
      <vt:lpstr>Restaurants</vt:lpstr>
      <vt:lpstr>Food chains </vt:lpstr>
      <vt:lpstr>Visa and Immigration </vt:lpstr>
      <vt:lpstr>Basic information </vt:lpstr>
      <vt:lpstr>Basic information </vt:lpstr>
      <vt:lpstr>What to do in case of emergency </vt:lpstr>
      <vt:lpstr>Emergency Numbers </vt:lpstr>
      <vt:lpstr>Health</vt:lpstr>
      <vt:lpstr>Application S3125 </vt:lpstr>
      <vt:lpstr>Semester S4 Time Table </vt:lpstr>
      <vt:lpstr>Question ?</vt:lpstr>
      <vt:lpstr>Thank you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étudiant  Toulouse Business School  Casablanca </dc:title>
  <dc:creator>Houda SBAOUI</dc:creator>
  <cp:lastModifiedBy>Marie-Line Akhmiss</cp:lastModifiedBy>
  <cp:revision>6</cp:revision>
  <dcterms:created xsi:type="dcterms:W3CDTF">2019-11-14T15:42:08Z</dcterms:created>
  <dcterms:modified xsi:type="dcterms:W3CDTF">2020-11-24T17:33:59Z</dcterms:modified>
</cp:coreProperties>
</file>